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handoutMasterIdLst>
    <p:handoutMasterId r:id="rId28"/>
  </p:handoutMasterIdLst>
  <p:sldIdLst>
    <p:sldId id="257" r:id="rId2"/>
    <p:sldId id="258" r:id="rId3"/>
    <p:sldId id="268" r:id="rId4"/>
    <p:sldId id="269" r:id="rId5"/>
    <p:sldId id="270" r:id="rId6"/>
    <p:sldId id="271" r:id="rId7"/>
    <p:sldId id="273" r:id="rId8"/>
    <p:sldId id="259" r:id="rId9"/>
    <p:sldId id="275" r:id="rId10"/>
    <p:sldId id="283" r:id="rId11"/>
    <p:sldId id="277" r:id="rId12"/>
    <p:sldId id="276" r:id="rId13"/>
    <p:sldId id="274" r:id="rId14"/>
    <p:sldId id="260" r:id="rId15"/>
    <p:sldId id="278" r:id="rId16"/>
    <p:sldId id="262" r:id="rId17"/>
    <p:sldId id="263" r:id="rId18"/>
    <p:sldId id="264" r:id="rId19"/>
    <p:sldId id="284" r:id="rId20"/>
    <p:sldId id="279" r:id="rId21"/>
    <p:sldId id="280" r:id="rId22"/>
    <p:sldId id="281" r:id="rId23"/>
    <p:sldId id="266" r:id="rId24"/>
    <p:sldId id="267"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85749" autoAdjust="0"/>
  </p:normalViewPr>
  <p:slideViewPr>
    <p:cSldViewPr>
      <p:cViewPr varScale="1">
        <p:scale>
          <a:sx n="66" d="100"/>
          <a:sy n="66" d="100"/>
        </p:scale>
        <p:origin x="-804" y="-9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6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1CA6B1-9A13-4148-8188-8F3AB7232C62}" type="datetimeFigureOut">
              <a:rPr lang="en-US" smtClean="0"/>
              <a:pPr/>
              <a:t>9/21/2010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239B0B-11FC-4795-A088-AD110AE5C964}" type="slidenum">
              <a:rPr lang="en-US" smtClean="0"/>
              <a:pPr/>
              <a:t>‹#›</a:t>
            </a:fld>
            <a:endParaRPr lang="en-US"/>
          </a:p>
        </p:txBody>
      </p:sp>
    </p:spTree>
    <p:extLst>
      <p:ext uri="{BB962C8B-B14F-4D97-AF65-F5344CB8AC3E}">
        <p14:creationId xmlns:p14="http://schemas.microsoft.com/office/powerpoint/2010/main" xmlns="" val="3254971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7CCF0-C92C-4324-9508-FD96D453CAEF}" type="datetimeFigureOut">
              <a:rPr lang="en-US" smtClean="0"/>
              <a:pPr/>
              <a:t>9/21/2010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CD4C7-86BA-4103-9D75-10DC98547DF9}" type="slidenum">
              <a:rPr lang="en-CA" smtClean="0"/>
              <a:pPr/>
              <a:t>‹#›</a:t>
            </a:fld>
            <a:endParaRPr lang="en-CA"/>
          </a:p>
        </p:txBody>
      </p:sp>
    </p:spTree>
    <p:extLst>
      <p:ext uri="{BB962C8B-B14F-4D97-AF65-F5344CB8AC3E}">
        <p14:creationId xmlns:p14="http://schemas.microsoft.com/office/powerpoint/2010/main" xmlns="" val="429030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2765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7AB0E26-C756-4338-8B2E-116BFADE4D05}" type="slidenum">
              <a:rPr lang="en-US" smtClean="0"/>
              <a:pPr/>
              <a:t>1</a:t>
            </a:fld>
            <a:endParaRPr lang="en-US" smtClean="0"/>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cs typeface="Arial" charset="0"/>
            </a:endParaRPr>
          </a:p>
        </p:txBody>
      </p:sp>
      <p:sp>
        <p:nvSpPr>
          <p:cNvPr id="27654"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CA"/>
              <a:t>3231 Microsoft Office Excel 2007 -- Exam 77-602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1945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1946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6389CD-6B76-4896-BB4D-0A2DF5CEF9D8}" type="slidenum">
              <a:rPr lang="en-US" smtClean="0"/>
              <a:pPr/>
              <a:t>10</a:t>
            </a:fld>
            <a:endParaRPr lang="en-US" smtClean="0"/>
          </a:p>
        </p:txBody>
      </p:sp>
      <p:sp>
        <p:nvSpPr>
          <p:cNvPr id="194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err="1" smtClean="0"/>
              <a:t>Pg</a:t>
            </a:r>
            <a:r>
              <a:rPr lang="en-US" dirty="0" smtClean="0"/>
              <a:t> 158-159</a:t>
            </a:r>
          </a:p>
          <a:p>
            <a:pPr>
              <a:buFontTx/>
              <a:buNone/>
            </a:pPr>
            <a:r>
              <a:rPr lang="en-US" dirty="0" smtClean="0"/>
              <a:t>Objective 4.3</a:t>
            </a:r>
          </a:p>
          <a:p>
            <a:r>
              <a:rPr lang="en-US" baseline="0" dirty="0" smtClean="0"/>
              <a:t>Point out that the Custom and Full Screen views also exist, even though they are not discussed in any detail in this book</a:t>
            </a:r>
            <a:r>
              <a:rPr lang="en-US" dirty="0" smtClean="0"/>
              <a:t>.</a:t>
            </a:r>
          </a:p>
          <a:p>
            <a:pPr eaLnBrk="1" hangingPunct="1"/>
            <a:r>
              <a:rPr lang="en-US" dirty="0" smtClean="0">
                <a:latin typeface="Arial" charset="0"/>
                <a:cs typeface="Arial" charset="0"/>
              </a:rPr>
              <a:t>Have an open discussion with students about the difference between Print Preview, Page Break Preview, and Page Layout view.  How are they different and when would they use one over another?</a:t>
            </a:r>
          </a:p>
          <a:p>
            <a:pPr lvl="1" eaLnBrk="1" hangingPunct="1"/>
            <a:r>
              <a:rPr lang="en-US" dirty="0" smtClean="0">
                <a:latin typeface="Arial" charset="0"/>
                <a:cs typeface="Arial" charset="0"/>
              </a:rPr>
              <a:t>Page Layout view – Used to view the contents of a page including the header and footer</a:t>
            </a:r>
          </a:p>
          <a:p>
            <a:pPr lvl="1" eaLnBrk="1" hangingPunct="1"/>
            <a:r>
              <a:rPr lang="en-US" dirty="0" smtClean="0">
                <a:latin typeface="Arial" charset="0"/>
                <a:cs typeface="Arial" charset="0"/>
              </a:rPr>
              <a:t>Page Break Preview – Used to see which sections of a worksheet will be printed on which page</a:t>
            </a:r>
          </a:p>
          <a:p>
            <a:pPr lvl="1" eaLnBrk="1" hangingPunct="1"/>
            <a:r>
              <a:rPr lang="en-US" dirty="0" smtClean="0">
                <a:latin typeface="Arial" charset="0"/>
                <a:cs typeface="Arial" charset="0"/>
              </a:rPr>
              <a:t>Print Preview – Use to view the entire page, but cannot make changes on this screen.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Pg 159</a:t>
            </a:r>
          </a:p>
          <a:p>
            <a:pPr>
              <a:buFontTx/>
              <a:buNone/>
            </a:pPr>
            <a:r>
              <a:rPr lang="en-US" dirty="0" smtClean="0"/>
              <a:t>Objectives 1.2, 3.5</a:t>
            </a:r>
          </a:p>
          <a:p>
            <a:r>
              <a:rPr lang="en-CA" dirty="0" smtClean="0"/>
              <a:t>Have</a:t>
            </a:r>
            <a:r>
              <a:rPr lang="en-CA" baseline="0" dirty="0" smtClean="0"/>
              <a:t> a quick d</a:t>
            </a:r>
            <a:r>
              <a:rPr lang="en-CA" dirty="0" smtClean="0"/>
              <a:t>iscussion of each of the settings.</a:t>
            </a:r>
            <a:r>
              <a:rPr lang="en-CA" baseline="0" dirty="0" smtClean="0"/>
              <a:t>  They are covered in more detail later in the lesson.</a:t>
            </a:r>
            <a:endParaRPr lang="en-CA" dirty="0"/>
          </a:p>
        </p:txBody>
      </p:sp>
      <p:sp>
        <p:nvSpPr>
          <p:cNvPr id="4" name="Slide Number Placeholder 3"/>
          <p:cNvSpPr>
            <a:spLocks noGrp="1"/>
          </p:cNvSpPr>
          <p:nvPr>
            <p:ph type="sldNum" sz="quarter" idx="10"/>
          </p:nvPr>
        </p:nvSpPr>
        <p:spPr/>
        <p:txBody>
          <a:bodyPr/>
          <a:lstStyle/>
          <a:p>
            <a:fld id="{F7FCD4C7-86BA-4103-9D75-10DC98547DF9}"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1945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1946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6389CD-6B76-4896-BB4D-0A2DF5CEF9D8}" type="slidenum">
              <a:rPr lang="en-US" smtClean="0"/>
              <a:pPr/>
              <a:t>12</a:t>
            </a:fld>
            <a:endParaRPr lang="en-US" smtClean="0"/>
          </a:p>
        </p:txBody>
      </p:sp>
      <p:sp>
        <p:nvSpPr>
          <p:cNvPr id="194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smtClean="0"/>
              <a:t>Pg 160</a:t>
            </a:r>
          </a:p>
          <a:p>
            <a:pPr>
              <a:buFontTx/>
              <a:buNone/>
            </a:pPr>
            <a:r>
              <a:rPr lang="en-US" dirty="0" smtClean="0"/>
              <a:t>Objectives</a:t>
            </a:r>
            <a:r>
              <a:rPr lang="en-US" baseline="0" dirty="0" smtClean="0"/>
              <a:t> 1.2,</a:t>
            </a:r>
            <a:r>
              <a:rPr lang="en-US" dirty="0" smtClean="0"/>
              <a:t> 3.5</a:t>
            </a:r>
          </a:p>
          <a:p>
            <a:pPr eaLnBrk="1" hangingPunct="1"/>
            <a:r>
              <a:rPr lang="en-US" dirty="0" smtClean="0">
                <a:latin typeface="Arial" charset="0"/>
                <a:cs typeface="Arial" charset="0"/>
              </a:rPr>
              <a:t>Provide examples of why you want to put in page breaks and how these are different than just letting the report flow from the first row onwards.</a:t>
            </a:r>
          </a:p>
          <a:p>
            <a:pPr eaLnBrk="1" hangingPunct="1"/>
            <a:r>
              <a:rPr lang="en-US" dirty="0" smtClean="0">
                <a:latin typeface="Arial" charset="0"/>
                <a:cs typeface="Arial" charset="0"/>
              </a:rPr>
              <a:t>Point out how page breaks are two-dimensional – the break appears above and to the left of the cell where the manual page break was inserted. Make sure they recognize this, especially when wanting to remove the page break. Draw their attention also to the visual clue for page break line types.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1945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1946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6389CD-6B76-4896-BB4D-0A2DF5CEF9D8}" type="slidenum">
              <a:rPr lang="en-US" smtClean="0"/>
              <a:pPr/>
              <a:t>13</a:t>
            </a:fld>
            <a:endParaRPr lang="en-US" smtClean="0"/>
          </a:p>
        </p:txBody>
      </p:sp>
      <p:sp>
        <p:nvSpPr>
          <p:cNvPr id="194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err="1" smtClean="0"/>
              <a:t>Pg</a:t>
            </a:r>
            <a:r>
              <a:rPr lang="en-US" dirty="0" smtClean="0"/>
              <a:t> 160</a:t>
            </a:r>
          </a:p>
          <a:p>
            <a:pPr>
              <a:buFontTx/>
              <a:buNone/>
            </a:pPr>
            <a:r>
              <a:rPr lang="en-US" dirty="0" smtClean="0"/>
              <a:t>Objectives 1.2, 3.5</a:t>
            </a:r>
          </a:p>
          <a:p>
            <a:pPr eaLnBrk="1" hangingPunct="1"/>
            <a:r>
              <a:rPr lang="en-US" dirty="0" smtClean="0">
                <a:latin typeface="Arial" charset="0"/>
                <a:cs typeface="Arial" charset="0"/>
              </a:rPr>
              <a:t>Provide explanations as to why you might want to use the Page Break Preview mode for page breaks and then how to adjust the page breaks inserted.  </a:t>
            </a:r>
          </a:p>
          <a:p>
            <a:pPr eaLnBrk="1" hangingPunct="1"/>
            <a:endParaRPr lang="en-US"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2048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2048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F93CA4A-C2AE-4589-A84C-4167E371C1D6}" type="slidenum">
              <a:rPr lang="en-US" smtClean="0"/>
              <a:pPr/>
              <a:t>14</a:t>
            </a:fld>
            <a:endParaRPr lang="en-US" smtClean="0"/>
          </a:p>
        </p:txBody>
      </p:sp>
      <p:sp>
        <p:nvSpPr>
          <p:cNvPr id="204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smtClean="0"/>
              <a:t>Pg 164</a:t>
            </a:r>
          </a:p>
          <a:p>
            <a:pPr>
              <a:buFontTx/>
              <a:buNone/>
            </a:pPr>
            <a:r>
              <a:rPr lang="en-US" dirty="0" smtClean="0"/>
              <a:t>Objectives 1.2, 3.5</a:t>
            </a:r>
          </a:p>
          <a:p>
            <a:pPr eaLnBrk="1" hangingPunct="1"/>
            <a:r>
              <a:rPr lang="en-US" dirty="0" smtClean="0">
                <a:latin typeface="Arial" charset="0"/>
                <a:cs typeface="Arial" charset="0"/>
              </a:rPr>
              <a:t>Discuss what the normal or default options are for printing worksheets and then take them into this tab so they can see what can be changed, as required. Have them use the Print Preview button from this screen to see instantly what changes have been made and how they affect the report. You can then also have them try playing with some of the other options in the Preview toolbar so they can see how some of these options can be adjusted from here, instead of the Page Setup dialog box.</a:t>
            </a:r>
          </a:p>
          <a:p>
            <a:pPr eaLnBrk="1" hangingPunct="1"/>
            <a:r>
              <a:rPr lang="en-US" dirty="0" smtClean="0">
                <a:latin typeface="Arial" charset="0"/>
                <a:cs typeface="Arial" charset="0"/>
              </a:rPr>
              <a:t>A useful technique to teach is Scaling.  Use the Fit to section to get Excel to calculate the % to scale down, then switch to Adjust to </a:t>
            </a:r>
            <a:r>
              <a:rPr lang="en-US" dirty="0" err="1" smtClean="0">
                <a:latin typeface="Arial" charset="0"/>
                <a:cs typeface="Arial" charset="0"/>
              </a:rPr>
              <a:t>to</a:t>
            </a:r>
            <a:r>
              <a:rPr lang="en-US" dirty="0" smtClean="0">
                <a:latin typeface="Arial" charset="0"/>
                <a:cs typeface="Arial" charset="0"/>
              </a:rPr>
              <a:t> manually set the desired scale.  This technique works very well because worksheets often have unseen blank data in some cells, causing the scale to be incorrectly calculated. </a:t>
            </a:r>
          </a:p>
          <a:p>
            <a:pPr eaLnBrk="1" hangingPunct="1"/>
            <a:endParaRPr lang="en-US" dirty="0" smtClean="0">
              <a:latin typeface="Arial" charset="0"/>
              <a:cs typeface="Arial" charset="0"/>
            </a:endParaRPr>
          </a:p>
          <a:p>
            <a:pPr eaLnBrk="1" hangingPunct="1"/>
            <a:r>
              <a:rPr lang="en-US" dirty="0" smtClean="0">
                <a:latin typeface="Arial" charset="0"/>
                <a:cs typeface="Arial" charset="0"/>
              </a:rPr>
              <a:t>NOTE: The Page Setup dialog box is no longer discussed in any detail in this book. In fact, this</a:t>
            </a:r>
            <a:r>
              <a:rPr lang="en-US" baseline="0" dirty="0" smtClean="0">
                <a:latin typeface="Arial" charset="0"/>
                <a:cs typeface="Arial" charset="0"/>
              </a:rPr>
              <a:t> book avoids dialog boxes for most topics because the design of the Ribbon has changed how we use Excel and other Office products. The most commonly used features are now accessible from the Ribbon and many options are now only available on the Ribbon. </a:t>
            </a:r>
            <a:endParaRPr lang="en-US" dirty="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err="1" smtClean="0"/>
              <a:t>Pg</a:t>
            </a:r>
            <a:r>
              <a:rPr lang="en-US" dirty="0" smtClean="0"/>
              <a:t> 166</a:t>
            </a:r>
          </a:p>
          <a:p>
            <a:pPr>
              <a:buFontTx/>
              <a:buNone/>
            </a:pPr>
            <a:r>
              <a:rPr lang="en-US" dirty="0" smtClean="0"/>
              <a:t>Objectives 1.2, 3.5</a:t>
            </a:r>
          </a:p>
          <a:p>
            <a:r>
              <a:rPr lang="en-CA" dirty="0" smtClean="0"/>
              <a:t>Point out the formatting options here are the same as the common ones discussed in Page Layout tab. </a:t>
            </a:r>
            <a:endParaRPr lang="en-CA" dirty="0"/>
          </a:p>
        </p:txBody>
      </p:sp>
      <p:sp>
        <p:nvSpPr>
          <p:cNvPr id="4" name="Slide Number Placeholder 3"/>
          <p:cNvSpPr>
            <a:spLocks noGrp="1"/>
          </p:cNvSpPr>
          <p:nvPr>
            <p:ph type="sldNum" sz="quarter" idx="10"/>
          </p:nvPr>
        </p:nvSpPr>
        <p:spPr/>
        <p:txBody>
          <a:bodyPr/>
          <a:lstStyle/>
          <a:p>
            <a:fld id="{F7FCD4C7-86BA-4103-9D75-10DC98547DF9}"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2253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2253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B9931D5-003E-4A31-9BE3-1F48799477A0}" type="slidenum">
              <a:rPr lang="en-US" smtClean="0"/>
              <a:pPr/>
              <a:t>16</a:t>
            </a:fld>
            <a:endParaRPr lang="en-US" smtClean="0"/>
          </a:p>
        </p:txBody>
      </p:sp>
      <p:sp>
        <p:nvSpPr>
          <p:cNvPr id="225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err="1" smtClean="0"/>
              <a:t>Pg</a:t>
            </a:r>
            <a:r>
              <a:rPr lang="en-US" dirty="0" smtClean="0"/>
              <a:t> 168</a:t>
            </a:r>
          </a:p>
          <a:p>
            <a:pPr>
              <a:buFontTx/>
              <a:buNone/>
            </a:pPr>
            <a:r>
              <a:rPr lang="en-US" dirty="0" smtClean="0"/>
              <a:t>Objectives 1.2, 3.5</a:t>
            </a:r>
          </a:p>
          <a:p>
            <a:pPr eaLnBrk="1" hangingPunct="1"/>
            <a:r>
              <a:rPr lang="en-US" dirty="0" smtClean="0">
                <a:latin typeface="Arial" charset="0"/>
                <a:cs typeface="Arial" charset="0"/>
              </a:rPr>
              <a:t>Discuss how headers and footers can be used as well as things to watch for when entering these in, e.g., margins for header and top margin, size or length of text used in header/footer, etc.</a:t>
            </a:r>
          </a:p>
          <a:p>
            <a:pPr eaLnBrk="1" hangingPunct="1"/>
            <a:r>
              <a:rPr lang="en-US" dirty="0" smtClean="0">
                <a:latin typeface="Arial" charset="0"/>
                <a:cs typeface="Arial" charset="0"/>
              </a:rPr>
              <a:t>The next two slide will describe the codes they can insert into headers/footers. Be prepared to provide examples of when or how you might use each.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2355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2355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488CA6-2701-4599-B968-8F569D67CF73}" type="slidenum">
              <a:rPr lang="en-US" smtClean="0"/>
              <a:pPr/>
              <a:t>17</a:t>
            </a:fld>
            <a:endParaRPr lang="en-US" smtClean="0"/>
          </a:p>
        </p:txBody>
      </p:sp>
      <p:sp>
        <p:nvSpPr>
          <p:cNvPr id="235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err="1" smtClean="0"/>
              <a:t>Pg</a:t>
            </a:r>
            <a:r>
              <a:rPr lang="en-US" dirty="0" smtClean="0"/>
              <a:t> 168-169</a:t>
            </a:r>
          </a:p>
          <a:p>
            <a:pPr>
              <a:buFontTx/>
              <a:buNone/>
            </a:pPr>
            <a:r>
              <a:rPr lang="en-US" dirty="0" smtClean="0"/>
              <a:t>Objectives 1.2, 3.5</a:t>
            </a:r>
          </a:p>
          <a:p>
            <a:pPr eaLnBrk="1" hangingPunct="1"/>
            <a:r>
              <a:rPr lang="en-US" dirty="0" smtClean="0">
                <a:latin typeface="Arial" charset="0"/>
                <a:cs typeface="Arial" charset="0"/>
              </a:rPr>
              <a:t>Make sure students understand that each option chosen displays a code to represent the data that will be inserted when the report is previewed or printed.  </a:t>
            </a:r>
          </a:p>
          <a:p>
            <a:pPr eaLnBrk="1" hangingPunct="1"/>
            <a:r>
              <a:rPr lang="en-US" dirty="0" smtClean="0">
                <a:latin typeface="Arial" charset="0"/>
                <a:cs typeface="Arial" charset="0"/>
              </a:rPr>
              <a:t>You may want to discuss how you don’t have to use these codes either, if they aren’t needed. However, there are some that are used frequently, especially when the report is time or date sensitive.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2457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2458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0A7D0D-9418-4CD5-992A-F051FF4A7C79}" type="slidenum">
              <a:rPr lang="en-US" smtClean="0"/>
              <a:pPr/>
              <a:t>18</a:t>
            </a:fld>
            <a:endParaRPr lang="en-US" smtClean="0"/>
          </a:p>
        </p:txBody>
      </p:sp>
      <p:sp>
        <p:nvSpPr>
          <p:cNvPr id="245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smtClean="0"/>
              <a:t>Pg 172</a:t>
            </a:r>
          </a:p>
          <a:p>
            <a:pPr>
              <a:buFontTx/>
              <a:buNone/>
            </a:pPr>
            <a:r>
              <a:rPr lang="en-US" dirty="0" smtClean="0"/>
              <a:t>Objectives 1.2, 3.5</a:t>
            </a:r>
          </a:p>
          <a:p>
            <a:pPr eaLnBrk="1" hangingPunct="1"/>
            <a:r>
              <a:rPr lang="en-US" dirty="0" smtClean="0">
                <a:latin typeface="Arial" charset="0"/>
                <a:cs typeface="Arial" charset="0"/>
              </a:rPr>
              <a:t>Discuss what some of these options are and when or why you might use them. For instance, in order to repeat the column rows for a large report, they will need to set the Print titles.</a:t>
            </a:r>
          </a:p>
          <a:p>
            <a:pPr eaLnBrk="1" hangingPunct="1"/>
            <a:r>
              <a:rPr lang="en-US" dirty="0" smtClean="0">
                <a:latin typeface="Arial" charset="0"/>
                <a:cs typeface="Arial" charset="0"/>
              </a:rPr>
              <a:t>Make sure students recognize the difference between the Print area and the Print titles. Provide examples of when you might want to set a print area, e.g., print only the cash flow projects from the budget report instead of the entire budget.</a:t>
            </a:r>
          </a:p>
          <a:p>
            <a:pPr eaLnBrk="1" hangingPunct="1"/>
            <a:endParaRPr lang="en-US" dirty="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174</a:t>
            </a:r>
          </a:p>
          <a:p>
            <a:r>
              <a:rPr lang="en-US" dirty="0" smtClean="0"/>
              <a:t>Objectives 1.2, 3.5</a:t>
            </a:r>
          </a:p>
          <a:p>
            <a:r>
              <a:rPr lang="en-US" dirty="0" smtClean="0"/>
              <a:t>Discuss when you might want to print specific</a:t>
            </a:r>
            <a:r>
              <a:rPr lang="en-US" baseline="0" dirty="0" smtClean="0"/>
              <a:t> items in the workbook. Mention how Excel offers the same flexibility for printing items as the other Office programs, so if they are familiar with the ability to select only certain items in another program, reassure students they can do this also in Excel.</a:t>
            </a:r>
          </a:p>
          <a:p>
            <a:endParaRPr lang="en-US" dirty="0"/>
          </a:p>
        </p:txBody>
      </p:sp>
      <p:sp>
        <p:nvSpPr>
          <p:cNvPr id="4" name="Slide Number Placeholder 3"/>
          <p:cNvSpPr>
            <a:spLocks noGrp="1"/>
          </p:cNvSpPr>
          <p:nvPr>
            <p:ph type="sldNum" sz="quarter" idx="10"/>
          </p:nvPr>
        </p:nvSpPr>
        <p:spPr/>
        <p:txBody>
          <a:bodyPr/>
          <a:lstStyle/>
          <a:p>
            <a:fld id="{F7FCD4C7-86BA-4103-9D75-10DC98547DF9}" type="slidenum">
              <a:rPr lang="en-CA" smtClean="0"/>
              <a:pPr/>
              <a:t>19</a:t>
            </a:fld>
            <a:endParaRPr lang="en-CA"/>
          </a:p>
        </p:txBody>
      </p:sp>
    </p:spTree>
    <p:extLst>
      <p:ext uri="{BB962C8B-B14F-4D97-AF65-F5344CB8AC3E}">
        <p14:creationId xmlns:p14="http://schemas.microsoft.com/office/powerpoint/2010/main" xmlns="" val="214378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1843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1843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872D740-ACE7-4EE0-AD52-A690F6AC5718}" type="slidenum">
              <a:rPr lang="en-US" smtClean="0"/>
              <a:pPr/>
              <a:t>2</a:t>
            </a:fld>
            <a:endParaRPr lang="en-US" smtClean="0"/>
          </a:p>
        </p:txBody>
      </p:sp>
      <p:sp>
        <p:nvSpPr>
          <p:cNvPr id="184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Pg 145</a:t>
            </a:r>
          </a:p>
          <a:p>
            <a:pPr eaLnBrk="1" hangingPunct="1"/>
            <a:r>
              <a:rPr lang="en-US" dirty="0" smtClean="0">
                <a:latin typeface="Arial" charset="0"/>
                <a:cs typeface="Arial" charset="0"/>
              </a:rPr>
              <a:t>These are the objectives for this section. Go over these briefly so students know what to expect.</a:t>
            </a:r>
          </a:p>
          <a:p>
            <a:pPr eaLnBrk="1" hangingPunct="1"/>
            <a:r>
              <a:rPr lang="en-US" dirty="0" smtClean="0">
                <a:latin typeface="Arial" charset="0"/>
                <a:cs typeface="Arial" charset="0"/>
              </a:rPr>
              <a:t>This section will focus on getting prepared to print and/or preview the report. When setting up the report for the worksheet, you may find that some students will need more explanations as to why you might want to set certain options such as headers/footers or titles.</a:t>
            </a:r>
          </a:p>
          <a:p>
            <a:pPr eaLnBrk="1" hangingPunct="1"/>
            <a:endParaRPr lang="en-US" dirty="0"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83EB1-98F6-4BE4-B5E1-FF20F7020DD4}" type="slidenum">
              <a:rPr lang="en-US"/>
              <a:pPr/>
              <a:t>20</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pPr>
              <a:buFontTx/>
              <a:buNone/>
            </a:pPr>
            <a:r>
              <a:rPr lang="en-US" dirty="0" smtClean="0"/>
              <a:t>Pg 175-176</a:t>
            </a:r>
          </a:p>
          <a:p>
            <a:pPr>
              <a:buFontTx/>
              <a:buNone/>
            </a:pPr>
            <a:r>
              <a:rPr lang="en-US" dirty="0" smtClean="0"/>
              <a:t>Objective 1.3</a:t>
            </a:r>
            <a:endParaRPr lang="en-US" b="1" dirty="0"/>
          </a:p>
          <a:p>
            <a:pPr>
              <a:buFontTx/>
              <a:buChar char="•"/>
            </a:pPr>
            <a:r>
              <a:rPr lang="en-US" dirty="0" smtClean="0"/>
              <a:t> The exercise</a:t>
            </a:r>
            <a:r>
              <a:rPr lang="en-US" baseline="0" dirty="0" smtClean="0"/>
              <a:t> demonstrates some of the options that may be changed most frequently in the General tab:</a:t>
            </a:r>
          </a:p>
          <a:p>
            <a:pPr lvl="1">
              <a:buFontTx/>
              <a:buChar char="•"/>
            </a:pPr>
            <a:r>
              <a:rPr lang="en-US" dirty="0" smtClean="0"/>
              <a:t> Color scheme</a:t>
            </a:r>
          </a:p>
          <a:p>
            <a:pPr lvl="1">
              <a:buFontTx/>
              <a:buChar char="•"/>
            </a:pPr>
            <a:r>
              <a:rPr lang="en-US" dirty="0" smtClean="0"/>
              <a:t> Font size</a:t>
            </a:r>
          </a:p>
          <a:p>
            <a:pPr lvl="1">
              <a:buFontTx/>
              <a:buChar char="•"/>
            </a:pPr>
            <a:r>
              <a:rPr lang="en-US" dirty="0" smtClean="0"/>
              <a:t> Include this many sheets</a:t>
            </a:r>
          </a:p>
          <a:p>
            <a:pPr lvl="1">
              <a:buFontTx/>
              <a:buChar char="•"/>
            </a:pPr>
            <a:r>
              <a:rPr lang="en-US" dirty="0" smtClean="0"/>
              <a:t> User name</a:t>
            </a:r>
            <a:endParaRPr lang="en-US" dirty="0"/>
          </a:p>
          <a:p>
            <a:pPr>
              <a:buFontTx/>
              <a:buChar cha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CD95C-E57B-427B-99C6-C3A92A2F6EA1}" type="slidenum">
              <a:rPr lang="en-US"/>
              <a:pPr/>
              <a:t>21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a:buFontTx/>
              <a:buNone/>
            </a:pPr>
            <a:r>
              <a:rPr lang="en-US" dirty="0" err="1" smtClean="0"/>
              <a:t>Pg</a:t>
            </a:r>
            <a:r>
              <a:rPr lang="en-US" dirty="0" smtClean="0"/>
              <a:t> 176</a:t>
            </a:r>
          </a:p>
          <a:p>
            <a:pPr>
              <a:buFontTx/>
              <a:buNone/>
            </a:pPr>
            <a:r>
              <a:rPr lang="en-US" dirty="0" smtClean="0"/>
              <a:t>Objective 3.5</a:t>
            </a:r>
          </a:p>
          <a:p>
            <a:pPr>
              <a:buFontTx/>
              <a:buNone/>
            </a:pPr>
            <a:r>
              <a:rPr lang="en-US" dirty="0" smtClean="0"/>
              <a:t>The exercise</a:t>
            </a:r>
            <a:r>
              <a:rPr lang="en-US" baseline="0" dirty="0" smtClean="0"/>
              <a:t> demonstrates how to change options in the Proofing tab, such as the AutoCorrect options.</a:t>
            </a:r>
          </a:p>
          <a:p>
            <a:pPr lvl="1">
              <a:buFontTx/>
              <a:buNone/>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07F20-FC9E-44E9-BB02-9EC229DB2627}" type="slidenum">
              <a:rPr lang="en-US"/>
              <a:pPr/>
              <a:t>22</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pPr>
              <a:buFontTx/>
              <a:buNone/>
            </a:pPr>
            <a:r>
              <a:rPr lang="en-US" dirty="0" err="1" smtClean="0"/>
              <a:t>Pg</a:t>
            </a:r>
            <a:r>
              <a:rPr lang="en-US" dirty="0" smtClean="0"/>
              <a:t> 176</a:t>
            </a:r>
          </a:p>
          <a:p>
            <a:pPr>
              <a:buFontTx/>
              <a:buNone/>
            </a:pPr>
            <a:r>
              <a:rPr lang="en-US" dirty="0" smtClean="0"/>
              <a:t>Objective 3.5</a:t>
            </a:r>
          </a:p>
          <a:p>
            <a:pPr>
              <a:buFontTx/>
              <a:buNone/>
            </a:pPr>
            <a:r>
              <a:rPr lang="en-US" dirty="0" smtClean="0"/>
              <a:t>Discuss with students som</a:t>
            </a:r>
            <a:r>
              <a:rPr lang="en-US" baseline="0" dirty="0" smtClean="0"/>
              <a:t>e of the options in the Save tab:</a:t>
            </a:r>
          </a:p>
          <a:p>
            <a:pPr lvl="1">
              <a:buFontTx/>
              <a:buChar char="•"/>
            </a:pPr>
            <a:r>
              <a:rPr lang="en-US" dirty="0" smtClean="0"/>
              <a:t> Save files in this format</a:t>
            </a:r>
          </a:p>
          <a:p>
            <a:pPr lvl="1">
              <a:buFontTx/>
              <a:buChar char="•"/>
            </a:pPr>
            <a:r>
              <a:rPr lang="en-US" dirty="0" smtClean="0"/>
              <a:t> Save </a:t>
            </a:r>
            <a:r>
              <a:rPr lang="en-US" dirty="0" err="1" smtClean="0"/>
              <a:t>AutoRecover</a:t>
            </a:r>
            <a:r>
              <a:rPr lang="en-US" dirty="0" smtClean="0"/>
              <a:t> information every ….. Minutes</a:t>
            </a:r>
          </a:p>
          <a:p>
            <a:pPr lvl="1">
              <a:buFontTx/>
              <a:buChar char="•"/>
            </a:pPr>
            <a:r>
              <a:rPr lang="en-US" dirty="0" smtClean="0"/>
              <a:t> Default file location</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266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266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8EB92C4-4004-4BCB-9668-F232B43919B2}" type="slidenum">
              <a:rPr lang="en-US" smtClean="0"/>
              <a:pPr/>
              <a:t>23</a:t>
            </a:fld>
            <a:endParaRPr lang="en-US" smtClean="0"/>
          </a:p>
        </p:txBody>
      </p:sp>
      <p:sp>
        <p:nvSpPr>
          <p:cNvPr id="266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Pg 179</a:t>
            </a:r>
          </a:p>
          <a:p>
            <a:pPr eaLnBrk="1" hangingPunct="1"/>
            <a:r>
              <a:rPr lang="en-US" dirty="0" smtClean="0">
                <a:latin typeface="Arial" charset="0"/>
                <a:cs typeface="Arial" charset="0"/>
              </a:rPr>
              <a:t>Review the objectives as a quick summary so students recognize the skills they are starting to build.</a:t>
            </a:r>
          </a:p>
          <a:p>
            <a:pPr eaLnBrk="1" hangingPunct="1"/>
            <a:endParaRPr lang="en-US" dirty="0"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2765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2765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BD5D0C0-C8AD-4D35-BE09-6F8775FB2C02}" type="slidenum">
              <a:rPr lang="en-US" smtClean="0"/>
              <a:pPr/>
              <a:t>24</a:t>
            </a:fld>
            <a:endParaRPr lang="en-US" smtClean="0"/>
          </a:p>
        </p:txBody>
      </p:sp>
      <p:sp>
        <p:nvSpPr>
          <p:cNvPr id="276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4" name="Rectangle 3"/>
          <p:cNvSpPr>
            <a:spLocks noGrp="1" noChangeArrowheads="1"/>
          </p:cNvSpPr>
          <p:nvPr>
            <p:ph type="body" idx="1"/>
          </p:nvPr>
        </p:nvSpPr>
        <p:spPr bwMode="auto">
          <a:xfrm>
            <a:off x="685800" y="4343400"/>
            <a:ext cx="5486400" cy="4238625"/>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Pg 179</a:t>
            </a:r>
          </a:p>
          <a:p>
            <a:pPr eaLnBrk="1" hangingPunct="1"/>
            <a:r>
              <a:rPr lang="en-US" dirty="0" smtClean="0">
                <a:latin typeface="Arial" charset="0"/>
                <a:cs typeface="Arial" charset="0"/>
              </a:rPr>
              <a:t>No information has been provided in the slide for these topics for you to customize. Answers to the Review questions are found in the Appendix and can be used at the end or beginning of a class. Alternatively, you can also assign these for homework and then mark them at the beginning of the next class.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2765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2765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BD5D0C0-C8AD-4D35-BE09-6F8775FB2C02}" type="slidenum">
              <a:rPr lang="en-US" smtClean="0"/>
              <a:pPr/>
              <a:t>25</a:t>
            </a:fld>
            <a:endParaRPr lang="en-US" smtClean="0"/>
          </a:p>
        </p:txBody>
      </p:sp>
      <p:sp>
        <p:nvSpPr>
          <p:cNvPr id="276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4" name="Rectangle 3"/>
          <p:cNvSpPr>
            <a:spLocks noGrp="1" noChangeArrowheads="1"/>
          </p:cNvSpPr>
          <p:nvPr>
            <p:ph type="body" idx="1"/>
          </p:nvPr>
        </p:nvSpPr>
        <p:spPr bwMode="auto">
          <a:xfrm>
            <a:off x="685800" y="4343400"/>
            <a:ext cx="5486400" cy="4238625"/>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Pg 179</a:t>
            </a:r>
          </a:p>
          <a:p>
            <a:pPr eaLnBrk="1" hangingPunct="1"/>
            <a:r>
              <a:rPr lang="en-US" dirty="0" smtClean="0">
                <a:latin typeface="Arial" charset="0"/>
                <a:cs typeface="Arial" charset="0"/>
              </a:rPr>
              <a:t>No information has been provided in the slide for these topics for you to customize. Answers to the Review questions are found in the Appendix and can be used at the end or beginning of a class. Alternatively, you can also assign these for homework and then mark them at the beginning of the next class.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3122 Microsoft Office Excel Specialist</a:t>
            </a:r>
          </a:p>
        </p:txBody>
      </p:sp>
      <p:sp>
        <p:nvSpPr>
          <p:cNvPr id="5" name="Rectangle 6"/>
          <p:cNvSpPr>
            <a:spLocks noGrp="1" noChangeArrowheads="1"/>
          </p:cNvSpPr>
          <p:nvPr>
            <p:ph type="ftr" sz="quarter" idx="4"/>
          </p:nvPr>
        </p:nvSpPr>
        <p:spPr>
          <a:ln/>
        </p:spPr>
        <p:txBody>
          <a:bodyPr/>
          <a:lstStyle/>
          <a:p>
            <a:r>
              <a:rPr lang="en-US"/>
              <a:t>© CCI Learning Solutions Inc.</a:t>
            </a:r>
          </a:p>
        </p:txBody>
      </p:sp>
      <p:sp>
        <p:nvSpPr>
          <p:cNvPr id="6" name="Rectangle 7"/>
          <p:cNvSpPr>
            <a:spLocks noGrp="1" noChangeArrowheads="1"/>
          </p:cNvSpPr>
          <p:nvPr>
            <p:ph type="sldNum" sz="quarter" idx="5"/>
          </p:nvPr>
        </p:nvSpPr>
        <p:spPr>
          <a:ln/>
        </p:spPr>
        <p:txBody>
          <a:bodyPr/>
          <a:lstStyle/>
          <a:p>
            <a:fld id="{9DA2A370-0691-4C23-9209-03CDA5B0DABB}" type="slidenum">
              <a:rPr lang="en-US"/>
              <a:pPr/>
              <a:t>3</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pPr>
              <a:buFontTx/>
              <a:buNone/>
            </a:pPr>
            <a:r>
              <a:rPr lang="en-US" dirty="0" smtClean="0"/>
              <a:t>Pg 146</a:t>
            </a:r>
          </a:p>
          <a:p>
            <a:pPr>
              <a:buFontTx/>
              <a:buNone/>
            </a:pPr>
            <a:r>
              <a:rPr lang="en-US" dirty="0" smtClean="0"/>
              <a:t>Objective 4.2</a:t>
            </a:r>
            <a:endParaRPr lang="en-US" dirty="0"/>
          </a:p>
          <a:p>
            <a:r>
              <a:rPr lang="en-US" dirty="0" smtClean="0"/>
              <a:t>As </a:t>
            </a:r>
            <a:r>
              <a:rPr lang="en-US" dirty="0"/>
              <a:t>per the book, </a:t>
            </a:r>
            <a:r>
              <a:rPr lang="en-US" dirty="0" smtClean="0"/>
              <a:t>computer monitors today are often very big –</a:t>
            </a:r>
            <a:r>
              <a:rPr lang="en-US" baseline="0" dirty="0" smtClean="0"/>
              <a:t> you can have two or more workbooks open at the same time and flip between them easily. If you have a small monitor (e.g. </a:t>
            </a:r>
            <a:r>
              <a:rPr lang="en-US" baseline="0" dirty="0" err="1" smtClean="0"/>
              <a:t>netbook</a:t>
            </a:r>
            <a:r>
              <a:rPr lang="en-US" baseline="0" dirty="0" smtClean="0"/>
              <a:t>), the View tab offers several options that are especially useful, such as freezing panes.   Even if you have a big monitor, these features are useful when the worksheet is very big or when you need many workbooks open at the same time. </a:t>
            </a:r>
            <a:endParaRPr lang="en-US" dirty="0"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3122 Microsoft Office Excel Specialist</a:t>
            </a:r>
          </a:p>
        </p:txBody>
      </p:sp>
      <p:sp>
        <p:nvSpPr>
          <p:cNvPr id="5" name="Rectangle 6"/>
          <p:cNvSpPr>
            <a:spLocks noGrp="1" noChangeArrowheads="1"/>
          </p:cNvSpPr>
          <p:nvPr>
            <p:ph type="ftr" sz="quarter" idx="4"/>
          </p:nvPr>
        </p:nvSpPr>
        <p:spPr>
          <a:ln/>
        </p:spPr>
        <p:txBody>
          <a:bodyPr/>
          <a:lstStyle/>
          <a:p>
            <a:r>
              <a:rPr lang="en-US"/>
              <a:t>© CCI Learning Solutions Inc.</a:t>
            </a:r>
          </a:p>
        </p:txBody>
      </p:sp>
      <p:sp>
        <p:nvSpPr>
          <p:cNvPr id="6" name="Rectangle 7"/>
          <p:cNvSpPr>
            <a:spLocks noGrp="1" noChangeArrowheads="1"/>
          </p:cNvSpPr>
          <p:nvPr>
            <p:ph type="sldNum" sz="quarter" idx="5"/>
          </p:nvPr>
        </p:nvSpPr>
        <p:spPr>
          <a:ln/>
        </p:spPr>
        <p:txBody>
          <a:bodyPr/>
          <a:lstStyle/>
          <a:p>
            <a:fld id="{63D3CC86-3B09-439D-9F13-5E6D48937ECA}" type="slidenum">
              <a:rPr lang="en-US"/>
              <a:pPr/>
              <a:t>4</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pPr>
              <a:buFontTx/>
              <a:buNone/>
            </a:pPr>
            <a:r>
              <a:rPr lang="en-US" dirty="0" err="1" smtClean="0"/>
              <a:t>Pg</a:t>
            </a:r>
            <a:r>
              <a:rPr lang="en-US" dirty="0" smtClean="0"/>
              <a:t> 147-149</a:t>
            </a:r>
          </a:p>
          <a:p>
            <a:pPr>
              <a:buFontTx/>
              <a:buNone/>
            </a:pPr>
            <a:r>
              <a:rPr lang="en-US" dirty="0" smtClean="0"/>
              <a:t>Objective 4.2</a:t>
            </a:r>
          </a:p>
          <a:p>
            <a:r>
              <a:rPr lang="en-US" dirty="0" smtClean="0"/>
              <a:t>The</a:t>
            </a:r>
            <a:r>
              <a:rPr lang="en-US" baseline="0" dirty="0" smtClean="0"/>
              <a:t> exercise is a limited demonstration of the Arrange Windows capabilities. The book does show an example of each option.  If time permits, have the students try each of the options.  </a:t>
            </a:r>
          </a:p>
          <a:p>
            <a:r>
              <a:rPr lang="en-US" baseline="0" dirty="0" smtClean="0"/>
              <a:t>It also demonstrates how to use the New Windows feature. Point out to students that this is an alternative to using the split panes feature (next topic).</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3122 Microsoft Office Excel Specialist</a:t>
            </a:r>
          </a:p>
        </p:txBody>
      </p:sp>
      <p:sp>
        <p:nvSpPr>
          <p:cNvPr id="5" name="Rectangle 6"/>
          <p:cNvSpPr>
            <a:spLocks noGrp="1" noChangeArrowheads="1"/>
          </p:cNvSpPr>
          <p:nvPr>
            <p:ph type="ftr" sz="quarter" idx="4"/>
          </p:nvPr>
        </p:nvSpPr>
        <p:spPr>
          <a:ln/>
        </p:spPr>
        <p:txBody>
          <a:bodyPr/>
          <a:lstStyle/>
          <a:p>
            <a:r>
              <a:rPr lang="en-US"/>
              <a:t>© CCI Learning Solutions Inc.</a:t>
            </a:r>
          </a:p>
        </p:txBody>
      </p:sp>
      <p:sp>
        <p:nvSpPr>
          <p:cNvPr id="6" name="Rectangle 7"/>
          <p:cNvSpPr>
            <a:spLocks noGrp="1" noChangeArrowheads="1"/>
          </p:cNvSpPr>
          <p:nvPr>
            <p:ph type="sldNum" sz="quarter" idx="5"/>
          </p:nvPr>
        </p:nvSpPr>
        <p:spPr>
          <a:ln/>
        </p:spPr>
        <p:txBody>
          <a:bodyPr/>
          <a:lstStyle/>
          <a:p>
            <a:fld id="{51277F22-5F14-40AF-8E19-99308BFB6754}" type="slidenum">
              <a:rPr lang="en-US"/>
              <a:pPr/>
              <a:t>5</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pPr>
              <a:buFontTx/>
              <a:buNone/>
            </a:pPr>
            <a:r>
              <a:rPr lang="en-US" b="0" dirty="0" smtClean="0"/>
              <a:t>Pg 150-151</a:t>
            </a:r>
          </a:p>
          <a:p>
            <a:pPr>
              <a:buFontTx/>
              <a:buNone/>
            </a:pPr>
            <a:r>
              <a:rPr lang="en-US" b="0" dirty="0" smtClean="0"/>
              <a:t>Objective 4.2</a:t>
            </a:r>
            <a:endParaRPr lang="en-US" b="0" dirty="0"/>
          </a:p>
          <a:p>
            <a:r>
              <a:rPr lang="en-US" dirty="0"/>
              <a:t>Provide examples of when or why you might want to split the active window into panes.</a:t>
            </a:r>
          </a:p>
          <a:p>
            <a:r>
              <a:rPr lang="en-US" dirty="0"/>
              <a:t>Have students try splitting the panes using the Window menu as well as the split bars. Also demonstrate </a:t>
            </a:r>
            <a:r>
              <a:rPr lang="en-US" dirty="0" smtClean="0"/>
              <a:t>how to reset </a:t>
            </a:r>
            <a:r>
              <a:rPr lang="en-US" dirty="0"/>
              <a:t>the worksheet (removing the panes) by double-clicking on the split bars.</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3122 Microsoft Office Excel Specialist</a:t>
            </a:r>
          </a:p>
        </p:txBody>
      </p:sp>
      <p:sp>
        <p:nvSpPr>
          <p:cNvPr id="5" name="Rectangle 6"/>
          <p:cNvSpPr>
            <a:spLocks noGrp="1" noChangeArrowheads="1"/>
          </p:cNvSpPr>
          <p:nvPr>
            <p:ph type="ftr" sz="quarter" idx="4"/>
          </p:nvPr>
        </p:nvSpPr>
        <p:spPr>
          <a:ln/>
        </p:spPr>
        <p:txBody>
          <a:bodyPr/>
          <a:lstStyle/>
          <a:p>
            <a:r>
              <a:rPr lang="en-US"/>
              <a:t>© CCI Learning Solutions Inc.</a:t>
            </a:r>
          </a:p>
        </p:txBody>
      </p:sp>
      <p:sp>
        <p:nvSpPr>
          <p:cNvPr id="6" name="Rectangle 7"/>
          <p:cNvSpPr>
            <a:spLocks noGrp="1" noChangeArrowheads="1"/>
          </p:cNvSpPr>
          <p:nvPr>
            <p:ph type="sldNum" sz="quarter" idx="5"/>
          </p:nvPr>
        </p:nvSpPr>
        <p:spPr>
          <a:ln/>
        </p:spPr>
        <p:txBody>
          <a:bodyPr/>
          <a:lstStyle/>
          <a:p>
            <a:fld id="{C3C2FF01-4761-44A1-976E-03DA8506768E}" type="slidenum">
              <a:rPr lang="en-US"/>
              <a:pPr/>
              <a:t>6</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pPr>
              <a:buFontTx/>
              <a:buNone/>
            </a:pPr>
            <a:r>
              <a:rPr lang="en-US" dirty="0" err="1" smtClean="0"/>
              <a:t>Pg</a:t>
            </a:r>
            <a:r>
              <a:rPr lang="en-US" dirty="0" smtClean="0"/>
              <a:t> 152-153</a:t>
            </a:r>
          </a:p>
          <a:p>
            <a:pPr>
              <a:buFontTx/>
              <a:buNone/>
            </a:pPr>
            <a:r>
              <a:rPr lang="en-US" dirty="0" smtClean="0"/>
              <a:t>Objective 4.2</a:t>
            </a:r>
          </a:p>
          <a:p>
            <a:r>
              <a:rPr lang="en-US" dirty="0" smtClean="0"/>
              <a:t>Discuss </a:t>
            </a:r>
            <a:r>
              <a:rPr lang="en-US" dirty="0"/>
              <a:t>when or why you might want to set Freeze panes and how to determine where you want to set the freeze, e.g., which cell to use, how much information on the left, etc.</a:t>
            </a:r>
          </a:p>
          <a:p>
            <a:r>
              <a:rPr lang="en-US" dirty="0"/>
              <a:t>Point out how you don’t need to set the cursor when you want to unfreeze the panes.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t>3231 Microsoft Office Excel 2007 -- Exam 77-602</a:t>
            </a:r>
          </a:p>
        </p:txBody>
      </p:sp>
      <p:sp>
        <p:nvSpPr>
          <p:cNvPr id="3379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3379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EEB2E4-8ADE-4A39-9E56-A0E10F6FD932}" type="slidenum">
              <a:rPr lang="en-US" smtClean="0"/>
              <a:pPr/>
              <a:t>7</a:t>
            </a:fld>
            <a:endParaRPr lang="en-US" smtClean="0"/>
          </a:p>
        </p:txBody>
      </p:sp>
      <p:sp>
        <p:nvSpPr>
          <p:cNvPr id="337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smtClean="0"/>
              <a:t>Pg 154</a:t>
            </a:r>
          </a:p>
          <a:p>
            <a:pPr>
              <a:buFontTx/>
              <a:buNone/>
            </a:pPr>
            <a:r>
              <a:rPr lang="en-US" dirty="0" smtClean="0"/>
              <a:t>Objective 4.2</a:t>
            </a:r>
          </a:p>
          <a:p>
            <a:pPr eaLnBrk="1" hangingPunct="1"/>
            <a:r>
              <a:rPr lang="en-US" dirty="0" smtClean="0">
                <a:latin typeface="Arial" charset="0"/>
                <a:cs typeface="Arial" charset="0"/>
              </a:rPr>
              <a:t>The Print Preview screen also has a zoom in and out capability,</a:t>
            </a:r>
            <a:r>
              <a:rPr lang="en-US" baseline="0" dirty="0" smtClean="0">
                <a:latin typeface="Arial" charset="0"/>
                <a:cs typeface="Arial" charset="0"/>
              </a:rPr>
              <a:t> but with o</a:t>
            </a:r>
            <a:r>
              <a:rPr lang="en-US" dirty="0" smtClean="0">
                <a:latin typeface="Arial" charset="0"/>
                <a:cs typeface="Arial" charset="0"/>
              </a:rPr>
              <a:t>nly two magnification level (none and zoom in).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1945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1946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6389CD-6B76-4896-BB4D-0A2DF5CEF9D8}" type="slidenum">
              <a:rPr lang="en-US" smtClean="0"/>
              <a:pPr/>
              <a:t>8</a:t>
            </a:fld>
            <a:endParaRPr lang="en-US" smtClean="0"/>
          </a:p>
        </p:txBody>
      </p:sp>
      <p:sp>
        <p:nvSpPr>
          <p:cNvPr id="194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smtClean="0"/>
              <a:t>Pg 155-156</a:t>
            </a:r>
          </a:p>
          <a:p>
            <a:pPr>
              <a:buFontTx/>
              <a:buNone/>
            </a:pPr>
            <a:r>
              <a:rPr lang="en-US" dirty="0" smtClean="0"/>
              <a:t>Objective 1.2</a:t>
            </a:r>
          </a:p>
          <a:p>
            <a:r>
              <a:rPr lang="en-US" dirty="0" smtClean="0"/>
              <a:t>One of the best things a user can do is to preview the worksheet prior to printing in order to prevent constantly printing the report over and over. Often items such as one or two columns being printed on a separate page can be prevented by previewing the worksheet and then changing the setup to make the report fit on a page.</a:t>
            </a:r>
          </a:p>
          <a:p>
            <a:r>
              <a:rPr lang="en-US" dirty="0" smtClean="0"/>
              <a:t>Show</a:t>
            </a:r>
            <a:r>
              <a:rPr lang="en-US" baseline="0" dirty="0" smtClean="0"/>
              <a:t> </a:t>
            </a:r>
            <a:r>
              <a:rPr lang="en-US" dirty="0" smtClean="0"/>
              <a:t>students how to access the</a:t>
            </a:r>
            <a:r>
              <a:rPr lang="en-US" baseline="0" dirty="0" smtClean="0"/>
              <a:t> Print feature, then demonstrate how to scroll through the pages of a large worksheet and </a:t>
            </a:r>
            <a:r>
              <a:rPr lang="en-US" dirty="0" smtClean="0"/>
              <a:t>use the magnifier to zoom in and out of the report.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3231 Microsoft Office Excel 2007 -- Exam 77-602</a:t>
            </a:r>
          </a:p>
        </p:txBody>
      </p:sp>
      <p:sp>
        <p:nvSpPr>
          <p:cNvPr id="1945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CCI Learning Solutions Inc.</a:t>
            </a:r>
          </a:p>
        </p:txBody>
      </p:sp>
      <p:sp>
        <p:nvSpPr>
          <p:cNvPr id="1946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6389CD-6B76-4896-BB4D-0A2DF5CEF9D8}" type="slidenum">
              <a:rPr lang="en-US" smtClean="0"/>
              <a:pPr/>
              <a:t>9</a:t>
            </a:fld>
            <a:endParaRPr lang="en-US" smtClean="0"/>
          </a:p>
        </p:txBody>
      </p:sp>
      <p:sp>
        <p:nvSpPr>
          <p:cNvPr id="194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None/>
            </a:pPr>
            <a:r>
              <a:rPr lang="en-US" dirty="0" smtClean="0"/>
              <a:t>Pg 156-157</a:t>
            </a:r>
          </a:p>
          <a:p>
            <a:pPr>
              <a:buFontTx/>
              <a:buNone/>
            </a:pPr>
            <a:r>
              <a:rPr lang="en-US" dirty="0" smtClean="0"/>
              <a:t>Objective 4.3</a:t>
            </a:r>
          </a:p>
          <a:p>
            <a:r>
              <a:rPr lang="en-US" dirty="0" smtClean="0"/>
              <a:t>This topic </a:t>
            </a:r>
            <a:r>
              <a:rPr lang="en-US" baseline="0" dirty="0" smtClean="0"/>
              <a:t>is discussed at this point to give students an overview of the different kinds of workbook views available</a:t>
            </a:r>
            <a:r>
              <a:rPr lang="en-US" dirty="0" smtClean="0"/>
              <a:t>.  The Page Layout and Page Break</a:t>
            </a:r>
            <a:r>
              <a:rPr lang="en-US" baseline="0" dirty="0" smtClean="0"/>
              <a:t> Preview views are discussed in more detail later in this book.  </a:t>
            </a:r>
            <a:endParaRPr lang="en-US" dirty="0" smtClean="0"/>
          </a:p>
          <a:p>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
          <p:cNvGrpSpPr/>
          <p:nvPr/>
        </p:nvGrpSpPr>
        <p:grpSpPr>
          <a:xfrm>
            <a:off x="314326" y="321031"/>
            <a:ext cx="8524873" cy="6235293"/>
            <a:chOff x="169863" y="84931"/>
            <a:chExt cx="9144000" cy="6688138"/>
          </a:xfrm>
          <a:solidFill>
            <a:schemeClr val="accent1"/>
          </a:solidFill>
        </p:grpSpPr>
        <p:sp>
          <p:nvSpPr>
            <p:cNvPr id="18" name="Freeform 11"/>
            <p:cNvSpPr>
              <a:spLocks/>
            </p:cNvSpPr>
            <p:nvPr userDrawn="1"/>
          </p:nvSpPr>
          <p:spPr bwMode="auto">
            <a:xfrm>
              <a:off x="169863" y="84931"/>
              <a:ext cx="9144000" cy="6688138"/>
            </a:xfrm>
            <a:custGeom>
              <a:avLst/>
              <a:gdLst/>
              <a:ahLst/>
              <a:cxnLst>
                <a:cxn ang="0">
                  <a:pos x="97" y="0"/>
                </a:cxn>
                <a:cxn ang="0">
                  <a:pos x="97" y="0"/>
                </a:cxn>
                <a:cxn ang="0">
                  <a:pos x="87" y="0"/>
                </a:cxn>
                <a:cxn ang="0">
                  <a:pos x="77" y="2"/>
                </a:cxn>
                <a:cxn ang="0">
                  <a:pos x="58" y="8"/>
                </a:cxn>
                <a:cxn ang="0">
                  <a:pos x="42" y="16"/>
                </a:cxn>
                <a:cxn ang="0">
                  <a:pos x="27" y="29"/>
                </a:cxn>
                <a:cxn ang="0">
                  <a:pos x="16" y="44"/>
                </a:cxn>
                <a:cxn ang="0">
                  <a:pos x="6" y="60"/>
                </a:cxn>
                <a:cxn ang="0">
                  <a:pos x="2" y="77"/>
                </a:cxn>
                <a:cxn ang="0">
                  <a:pos x="0" y="87"/>
                </a:cxn>
                <a:cxn ang="0">
                  <a:pos x="0" y="97"/>
                </a:cxn>
                <a:cxn ang="0">
                  <a:pos x="0" y="4213"/>
                </a:cxn>
                <a:cxn ang="0">
                  <a:pos x="4903" y="4213"/>
                </a:cxn>
                <a:cxn ang="0">
                  <a:pos x="4903" y="3502"/>
                </a:cxn>
                <a:cxn ang="0">
                  <a:pos x="4903" y="3486"/>
                </a:cxn>
                <a:cxn ang="0">
                  <a:pos x="4906" y="3472"/>
                </a:cxn>
                <a:cxn ang="0">
                  <a:pos x="4909" y="3459"/>
                </a:cxn>
                <a:cxn ang="0">
                  <a:pos x="4914" y="3446"/>
                </a:cxn>
                <a:cxn ang="0">
                  <a:pos x="4920" y="3433"/>
                </a:cxn>
                <a:cxn ang="0">
                  <a:pos x="4927" y="3420"/>
                </a:cxn>
                <a:cxn ang="0">
                  <a:pos x="4935" y="3410"/>
                </a:cxn>
                <a:cxn ang="0">
                  <a:pos x="4946" y="3399"/>
                </a:cxn>
                <a:cxn ang="0">
                  <a:pos x="4956" y="3388"/>
                </a:cxn>
                <a:cxn ang="0">
                  <a:pos x="4967" y="3381"/>
                </a:cxn>
                <a:cxn ang="0">
                  <a:pos x="4978" y="3373"/>
                </a:cxn>
                <a:cxn ang="0">
                  <a:pos x="4991" y="3367"/>
                </a:cxn>
                <a:cxn ang="0">
                  <a:pos x="5006" y="3362"/>
                </a:cxn>
                <a:cxn ang="0">
                  <a:pos x="5019" y="3359"/>
                </a:cxn>
                <a:cxn ang="0">
                  <a:pos x="5033" y="3356"/>
                </a:cxn>
                <a:cxn ang="0">
                  <a:pos x="5048" y="3356"/>
                </a:cxn>
                <a:cxn ang="0">
                  <a:pos x="5760" y="3356"/>
                </a:cxn>
                <a:cxn ang="0">
                  <a:pos x="5760" y="0"/>
                </a:cxn>
                <a:cxn ang="0">
                  <a:pos x="97" y="0"/>
                </a:cxn>
              </a:cxnLst>
              <a:rect l="0" t="0" r="r" b="b"/>
              <a:pathLst>
                <a:path w="5760" h="4213">
                  <a:moveTo>
                    <a:pt x="97" y="0"/>
                  </a:moveTo>
                  <a:lnTo>
                    <a:pt x="97" y="0"/>
                  </a:lnTo>
                  <a:lnTo>
                    <a:pt x="87" y="0"/>
                  </a:lnTo>
                  <a:lnTo>
                    <a:pt x="77" y="2"/>
                  </a:lnTo>
                  <a:lnTo>
                    <a:pt x="58" y="8"/>
                  </a:lnTo>
                  <a:lnTo>
                    <a:pt x="42" y="16"/>
                  </a:lnTo>
                  <a:lnTo>
                    <a:pt x="27" y="29"/>
                  </a:lnTo>
                  <a:lnTo>
                    <a:pt x="16" y="44"/>
                  </a:lnTo>
                  <a:lnTo>
                    <a:pt x="6" y="60"/>
                  </a:lnTo>
                  <a:lnTo>
                    <a:pt x="2" y="77"/>
                  </a:lnTo>
                  <a:lnTo>
                    <a:pt x="0" y="87"/>
                  </a:lnTo>
                  <a:lnTo>
                    <a:pt x="0" y="97"/>
                  </a:lnTo>
                  <a:lnTo>
                    <a:pt x="0" y="4213"/>
                  </a:lnTo>
                  <a:lnTo>
                    <a:pt x="4903" y="4213"/>
                  </a:lnTo>
                  <a:lnTo>
                    <a:pt x="4903" y="3502"/>
                  </a:lnTo>
                  <a:lnTo>
                    <a:pt x="4903" y="3486"/>
                  </a:lnTo>
                  <a:lnTo>
                    <a:pt x="4906" y="3472"/>
                  </a:lnTo>
                  <a:lnTo>
                    <a:pt x="4909" y="3459"/>
                  </a:lnTo>
                  <a:lnTo>
                    <a:pt x="4914" y="3446"/>
                  </a:lnTo>
                  <a:lnTo>
                    <a:pt x="4920" y="3433"/>
                  </a:lnTo>
                  <a:lnTo>
                    <a:pt x="4927" y="3420"/>
                  </a:lnTo>
                  <a:lnTo>
                    <a:pt x="4935" y="3410"/>
                  </a:lnTo>
                  <a:lnTo>
                    <a:pt x="4946" y="3399"/>
                  </a:lnTo>
                  <a:lnTo>
                    <a:pt x="4956" y="3388"/>
                  </a:lnTo>
                  <a:lnTo>
                    <a:pt x="4967" y="3381"/>
                  </a:lnTo>
                  <a:lnTo>
                    <a:pt x="4978" y="3373"/>
                  </a:lnTo>
                  <a:lnTo>
                    <a:pt x="4991" y="3367"/>
                  </a:lnTo>
                  <a:lnTo>
                    <a:pt x="5006" y="3362"/>
                  </a:lnTo>
                  <a:lnTo>
                    <a:pt x="5019" y="3359"/>
                  </a:lnTo>
                  <a:lnTo>
                    <a:pt x="5033" y="3356"/>
                  </a:lnTo>
                  <a:lnTo>
                    <a:pt x="5048" y="3356"/>
                  </a:lnTo>
                  <a:lnTo>
                    <a:pt x="5760" y="3356"/>
                  </a:lnTo>
                  <a:lnTo>
                    <a:pt x="5760" y="0"/>
                  </a:lnTo>
                  <a:lnTo>
                    <a:pt x="97" y="0"/>
                  </a:lnTo>
                  <a:close/>
                </a:path>
              </a:pathLst>
            </a:custGeom>
            <a:gradFill flip="none" rotWithShape="1">
              <a:gsLst>
                <a:gs pos="0">
                  <a:srgbClr val="F36E2D"/>
                </a:gs>
                <a:gs pos="100000">
                  <a:srgbClr val="FAC338"/>
                </a:gs>
              </a:gsLst>
              <a:lin ang="13500000" scaled="1"/>
              <a:tileRect/>
            </a:gradFill>
            <a:ln>
              <a:noFill/>
            </a:ln>
            <a:effectLst>
              <a:outerShdw blurRad="88900" dist="635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9" name="Freeform 13"/>
            <p:cNvSpPr>
              <a:spLocks/>
            </p:cNvSpPr>
            <p:nvPr userDrawn="1"/>
          </p:nvSpPr>
          <p:spPr bwMode="auto">
            <a:xfrm>
              <a:off x="7944294" y="5403499"/>
              <a:ext cx="1360488" cy="1360488"/>
            </a:xfrm>
            <a:custGeom>
              <a:avLst/>
              <a:gdLst/>
              <a:ahLst/>
              <a:cxnLst>
                <a:cxn ang="0">
                  <a:pos x="130" y="0"/>
                </a:cxn>
                <a:cxn ang="0">
                  <a:pos x="116" y="3"/>
                </a:cxn>
                <a:cxn ang="0">
                  <a:pos x="103" y="6"/>
                </a:cxn>
                <a:cxn ang="0">
                  <a:pos x="88" y="11"/>
                </a:cxn>
                <a:cxn ang="0">
                  <a:pos x="75" y="17"/>
                </a:cxn>
                <a:cxn ang="0">
                  <a:pos x="64" y="25"/>
                </a:cxn>
                <a:cxn ang="0">
                  <a:pos x="53" y="32"/>
                </a:cxn>
                <a:cxn ang="0">
                  <a:pos x="43" y="43"/>
                </a:cxn>
                <a:cxn ang="0">
                  <a:pos x="32" y="54"/>
                </a:cxn>
                <a:cxn ang="0">
                  <a:pos x="24" y="64"/>
                </a:cxn>
                <a:cxn ang="0">
                  <a:pos x="17" y="77"/>
                </a:cxn>
                <a:cxn ang="0">
                  <a:pos x="11" y="90"/>
                </a:cxn>
                <a:cxn ang="0">
                  <a:pos x="6" y="103"/>
                </a:cxn>
                <a:cxn ang="0">
                  <a:pos x="3" y="116"/>
                </a:cxn>
                <a:cxn ang="0">
                  <a:pos x="0" y="130"/>
                </a:cxn>
                <a:cxn ang="0">
                  <a:pos x="0" y="146"/>
                </a:cxn>
                <a:cxn ang="0">
                  <a:pos x="0" y="857"/>
                </a:cxn>
                <a:cxn ang="0">
                  <a:pos x="0" y="857"/>
                </a:cxn>
                <a:cxn ang="0">
                  <a:pos x="857" y="0"/>
                </a:cxn>
                <a:cxn ang="0">
                  <a:pos x="145" y="0"/>
                </a:cxn>
                <a:cxn ang="0">
                  <a:pos x="130" y="0"/>
                </a:cxn>
              </a:cxnLst>
              <a:rect l="0" t="0" r="r" b="b"/>
              <a:pathLst>
                <a:path w="857" h="857">
                  <a:moveTo>
                    <a:pt x="130" y="0"/>
                  </a:moveTo>
                  <a:lnTo>
                    <a:pt x="116" y="3"/>
                  </a:lnTo>
                  <a:lnTo>
                    <a:pt x="103" y="6"/>
                  </a:lnTo>
                  <a:lnTo>
                    <a:pt x="88" y="11"/>
                  </a:lnTo>
                  <a:lnTo>
                    <a:pt x="75" y="17"/>
                  </a:lnTo>
                  <a:lnTo>
                    <a:pt x="64" y="25"/>
                  </a:lnTo>
                  <a:lnTo>
                    <a:pt x="53" y="32"/>
                  </a:lnTo>
                  <a:lnTo>
                    <a:pt x="43" y="43"/>
                  </a:lnTo>
                  <a:lnTo>
                    <a:pt x="32" y="54"/>
                  </a:lnTo>
                  <a:lnTo>
                    <a:pt x="24" y="64"/>
                  </a:lnTo>
                  <a:lnTo>
                    <a:pt x="17" y="77"/>
                  </a:lnTo>
                  <a:lnTo>
                    <a:pt x="11" y="90"/>
                  </a:lnTo>
                  <a:lnTo>
                    <a:pt x="6" y="103"/>
                  </a:lnTo>
                  <a:lnTo>
                    <a:pt x="3" y="116"/>
                  </a:lnTo>
                  <a:lnTo>
                    <a:pt x="0" y="130"/>
                  </a:lnTo>
                  <a:lnTo>
                    <a:pt x="0" y="146"/>
                  </a:lnTo>
                  <a:lnTo>
                    <a:pt x="0" y="857"/>
                  </a:lnTo>
                  <a:lnTo>
                    <a:pt x="0" y="857"/>
                  </a:lnTo>
                  <a:lnTo>
                    <a:pt x="857" y="0"/>
                  </a:lnTo>
                  <a:lnTo>
                    <a:pt x="145" y="0"/>
                  </a:lnTo>
                  <a:lnTo>
                    <a:pt x="130" y="0"/>
                  </a:lnTo>
                  <a:close/>
                </a:path>
              </a:pathLst>
            </a:custGeom>
            <a:solidFill>
              <a:srgbClr val="FFC425"/>
            </a:solidFill>
            <a:ln>
              <a:noFill/>
            </a:ln>
            <a:effectLst>
              <a:outerShdw blurRad="88900" dist="635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r>
              <a:rPr lang="en-CA" smtClean="0"/>
              <a:t>© CCI Learning Solutions Inc. </a:t>
            </a:r>
            <a:endParaRPr lang="en-CA"/>
          </a:p>
        </p:txBody>
      </p:sp>
      <p:sp>
        <p:nvSpPr>
          <p:cNvPr id="3" name="Subtitle 2"/>
          <p:cNvSpPr>
            <a:spLocks noGrp="1"/>
          </p:cNvSpPr>
          <p:nvPr>
            <p:ph type="subTitle" idx="1"/>
          </p:nvPr>
        </p:nvSpPr>
        <p:spPr>
          <a:xfrm>
            <a:off x="599739" y="3364452"/>
            <a:ext cx="6400800" cy="722555"/>
          </a:xfrm>
        </p:spPr>
        <p:txBody>
          <a:bodyPr>
            <a:normAutofit/>
          </a:bodyPr>
          <a:lstStyle>
            <a:lvl1pPr marL="0" indent="0" algn="l">
              <a:buNone/>
              <a:defRPr sz="1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98D45953-A463-486C-8E83-12469C611990}" type="slidenum">
              <a:rPr lang="en-CA" smtClean="0"/>
              <a:pPr/>
              <a:t>‹#›</a:t>
            </a:fld>
            <a:endParaRPr lang="en-CA"/>
          </a:p>
        </p:txBody>
      </p:sp>
      <p:sp>
        <p:nvSpPr>
          <p:cNvPr id="2" name="Title 1"/>
          <p:cNvSpPr>
            <a:spLocks noGrp="1"/>
          </p:cNvSpPr>
          <p:nvPr>
            <p:ph type="ctrTitle"/>
          </p:nvPr>
        </p:nvSpPr>
        <p:spPr>
          <a:xfrm>
            <a:off x="613188" y="1969733"/>
            <a:ext cx="4087908" cy="1470025"/>
          </a:xfrm>
        </p:spPr>
        <p:txBody>
          <a:bodyPr anchor="b" anchorCtr="0">
            <a:normAutofit/>
          </a:bodyPr>
          <a:lstStyle>
            <a:lvl1pPr algn="l">
              <a:defRPr sz="2800" b="0">
                <a:solidFill>
                  <a:schemeClr val="bg1"/>
                </a:solidFill>
                <a:latin typeface="Arial" pitchFamily="34" charset="0"/>
                <a:cs typeface="Arial" pitchFamily="34" charset="0"/>
              </a:defRPr>
            </a:lvl1pPr>
          </a:lstStyle>
          <a:p>
            <a:r>
              <a:rPr lang="en-US" smtClean="0"/>
              <a:t>Click to edit Master title style</a:t>
            </a:r>
            <a:endParaRPr lang="en-US" dirty="0"/>
          </a:p>
        </p:txBody>
      </p:sp>
      <p:grpSp>
        <p:nvGrpSpPr>
          <p:cNvPr id="7" name="Group 31"/>
          <p:cNvGrpSpPr/>
          <p:nvPr/>
        </p:nvGrpSpPr>
        <p:grpSpPr>
          <a:xfrm>
            <a:off x="1020529" y="1943464"/>
            <a:ext cx="841376" cy="654051"/>
            <a:chOff x="2152650" y="784225"/>
            <a:chExt cx="841376" cy="654051"/>
          </a:xfrm>
        </p:grpSpPr>
        <p:sp>
          <p:nvSpPr>
            <p:cNvPr id="33" name="Freeform 17"/>
            <p:cNvSpPr>
              <a:spLocks/>
            </p:cNvSpPr>
            <p:nvPr userDrawn="1"/>
          </p:nvSpPr>
          <p:spPr bwMode="auto">
            <a:xfrm>
              <a:off x="2168525" y="1073150"/>
              <a:ext cx="487363" cy="320675"/>
            </a:xfrm>
            <a:custGeom>
              <a:avLst/>
              <a:gdLst/>
              <a:ahLst/>
              <a:cxnLst>
                <a:cxn ang="0">
                  <a:pos x="532" y="404"/>
                </a:cxn>
                <a:cxn ang="0">
                  <a:pos x="532" y="404"/>
                </a:cxn>
                <a:cxn ang="0">
                  <a:pos x="514" y="403"/>
                </a:cxn>
                <a:cxn ang="0">
                  <a:pos x="499" y="398"/>
                </a:cxn>
                <a:cxn ang="0">
                  <a:pos x="499" y="398"/>
                </a:cxn>
                <a:cxn ang="0">
                  <a:pos x="490" y="392"/>
                </a:cxn>
                <a:cxn ang="0">
                  <a:pos x="487" y="392"/>
                </a:cxn>
                <a:cxn ang="0">
                  <a:pos x="485" y="391"/>
                </a:cxn>
                <a:cxn ang="0">
                  <a:pos x="10" y="186"/>
                </a:cxn>
                <a:cxn ang="0">
                  <a:pos x="10" y="186"/>
                </a:cxn>
                <a:cxn ang="0">
                  <a:pos x="0" y="182"/>
                </a:cxn>
                <a:cxn ang="0">
                  <a:pos x="0" y="0"/>
                </a:cxn>
                <a:cxn ang="0">
                  <a:pos x="553" y="241"/>
                </a:cxn>
                <a:cxn ang="0">
                  <a:pos x="556" y="241"/>
                </a:cxn>
                <a:cxn ang="0">
                  <a:pos x="556" y="241"/>
                </a:cxn>
                <a:cxn ang="0">
                  <a:pos x="556" y="241"/>
                </a:cxn>
                <a:cxn ang="0">
                  <a:pos x="565" y="245"/>
                </a:cxn>
                <a:cxn ang="0">
                  <a:pos x="565" y="245"/>
                </a:cxn>
                <a:cxn ang="0">
                  <a:pos x="577" y="250"/>
                </a:cxn>
                <a:cxn ang="0">
                  <a:pos x="585" y="257"/>
                </a:cxn>
                <a:cxn ang="0">
                  <a:pos x="594" y="266"/>
                </a:cxn>
                <a:cxn ang="0">
                  <a:pos x="601" y="276"/>
                </a:cxn>
                <a:cxn ang="0">
                  <a:pos x="608" y="287"/>
                </a:cxn>
                <a:cxn ang="0">
                  <a:pos x="611" y="297"/>
                </a:cxn>
                <a:cxn ang="0">
                  <a:pos x="615" y="309"/>
                </a:cxn>
                <a:cxn ang="0">
                  <a:pos x="615" y="321"/>
                </a:cxn>
                <a:cxn ang="0">
                  <a:pos x="615" y="321"/>
                </a:cxn>
                <a:cxn ang="0">
                  <a:pos x="613" y="339"/>
                </a:cxn>
                <a:cxn ang="0">
                  <a:pos x="608" y="354"/>
                </a:cxn>
                <a:cxn ang="0">
                  <a:pos x="608" y="354"/>
                </a:cxn>
                <a:cxn ang="0">
                  <a:pos x="603" y="365"/>
                </a:cxn>
                <a:cxn ang="0">
                  <a:pos x="596" y="375"/>
                </a:cxn>
                <a:cxn ang="0">
                  <a:pos x="587" y="384"/>
                </a:cxn>
                <a:cxn ang="0">
                  <a:pos x="577" y="391"/>
                </a:cxn>
                <a:cxn ang="0">
                  <a:pos x="566" y="398"/>
                </a:cxn>
                <a:cxn ang="0">
                  <a:pos x="556" y="401"/>
                </a:cxn>
                <a:cxn ang="0">
                  <a:pos x="544" y="404"/>
                </a:cxn>
                <a:cxn ang="0">
                  <a:pos x="532" y="404"/>
                </a:cxn>
              </a:cxnLst>
              <a:rect l="0" t="0" r="r" b="b"/>
              <a:pathLst>
                <a:path w="615" h="404">
                  <a:moveTo>
                    <a:pt x="532" y="404"/>
                  </a:moveTo>
                  <a:lnTo>
                    <a:pt x="532" y="404"/>
                  </a:lnTo>
                  <a:lnTo>
                    <a:pt x="514" y="403"/>
                  </a:lnTo>
                  <a:lnTo>
                    <a:pt x="499" y="398"/>
                  </a:lnTo>
                  <a:lnTo>
                    <a:pt x="499" y="398"/>
                  </a:lnTo>
                  <a:lnTo>
                    <a:pt x="490" y="392"/>
                  </a:lnTo>
                  <a:lnTo>
                    <a:pt x="487" y="392"/>
                  </a:lnTo>
                  <a:lnTo>
                    <a:pt x="485" y="391"/>
                  </a:lnTo>
                  <a:lnTo>
                    <a:pt x="10" y="186"/>
                  </a:lnTo>
                  <a:lnTo>
                    <a:pt x="10" y="186"/>
                  </a:lnTo>
                  <a:lnTo>
                    <a:pt x="0" y="182"/>
                  </a:lnTo>
                  <a:lnTo>
                    <a:pt x="0" y="0"/>
                  </a:lnTo>
                  <a:lnTo>
                    <a:pt x="553" y="241"/>
                  </a:lnTo>
                  <a:lnTo>
                    <a:pt x="556" y="241"/>
                  </a:lnTo>
                  <a:lnTo>
                    <a:pt x="556" y="241"/>
                  </a:lnTo>
                  <a:lnTo>
                    <a:pt x="556" y="241"/>
                  </a:lnTo>
                  <a:lnTo>
                    <a:pt x="565" y="245"/>
                  </a:lnTo>
                  <a:lnTo>
                    <a:pt x="565" y="245"/>
                  </a:lnTo>
                  <a:lnTo>
                    <a:pt x="577" y="250"/>
                  </a:lnTo>
                  <a:lnTo>
                    <a:pt x="585" y="257"/>
                  </a:lnTo>
                  <a:lnTo>
                    <a:pt x="594" y="266"/>
                  </a:lnTo>
                  <a:lnTo>
                    <a:pt x="601" y="276"/>
                  </a:lnTo>
                  <a:lnTo>
                    <a:pt x="608" y="287"/>
                  </a:lnTo>
                  <a:lnTo>
                    <a:pt x="611" y="297"/>
                  </a:lnTo>
                  <a:lnTo>
                    <a:pt x="615" y="309"/>
                  </a:lnTo>
                  <a:lnTo>
                    <a:pt x="615" y="321"/>
                  </a:lnTo>
                  <a:lnTo>
                    <a:pt x="615" y="321"/>
                  </a:lnTo>
                  <a:lnTo>
                    <a:pt x="613" y="339"/>
                  </a:lnTo>
                  <a:lnTo>
                    <a:pt x="608" y="354"/>
                  </a:lnTo>
                  <a:lnTo>
                    <a:pt x="608" y="354"/>
                  </a:lnTo>
                  <a:lnTo>
                    <a:pt x="603" y="365"/>
                  </a:lnTo>
                  <a:lnTo>
                    <a:pt x="596" y="375"/>
                  </a:lnTo>
                  <a:lnTo>
                    <a:pt x="587" y="384"/>
                  </a:lnTo>
                  <a:lnTo>
                    <a:pt x="577" y="391"/>
                  </a:lnTo>
                  <a:lnTo>
                    <a:pt x="566" y="398"/>
                  </a:lnTo>
                  <a:lnTo>
                    <a:pt x="556" y="401"/>
                  </a:lnTo>
                  <a:lnTo>
                    <a:pt x="544" y="404"/>
                  </a:lnTo>
                  <a:lnTo>
                    <a:pt x="532" y="404"/>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8"/>
            <p:cNvSpPr>
              <a:spLocks/>
            </p:cNvSpPr>
            <p:nvPr userDrawn="1"/>
          </p:nvSpPr>
          <p:spPr bwMode="auto">
            <a:xfrm>
              <a:off x="2168525" y="1073150"/>
              <a:ext cx="487363" cy="320675"/>
            </a:xfrm>
            <a:custGeom>
              <a:avLst/>
              <a:gdLst/>
              <a:ahLst/>
              <a:cxnLst>
                <a:cxn ang="0">
                  <a:pos x="532" y="404"/>
                </a:cxn>
                <a:cxn ang="0">
                  <a:pos x="532" y="404"/>
                </a:cxn>
                <a:cxn ang="0">
                  <a:pos x="514" y="403"/>
                </a:cxn>
                <a:cxn ang="0">
                  <a:pos x="499" y="398"/>
                </a:cxn>
                <a:cxn ang="0">
                  <a:pos x="499" y="398"/>
                </a:cxn>
                <a:cxn ang="0">
                  <a:pos x="490" y="392"/>
                </a:cxn>
                <a:cxn ang="0">
                  <a:pos x="487" y="392"/>
                </a:cxn>
                <a:cxn ang="0">
                  <a:pos x="485" y="391"/>
                </a:cxn>
                <a:cxn ang="0">
                  <a:pos x="10" y="186"/>
                </a:cxn>
                <a:cxn ang="0">
                  <a:pos x="10" y="186"/>
                </a:cxn>
                <a:cxn ang="0">
                  <a:pos x="0" y="182"/>
                </a:cxn>
                <a:cxn ang="0">
                  <a:pos x="0" y="0"/>
                </a:cxn>
                <a:cxn ang="0">
                  <a:pos x="553" y="241"/>
                </a:cxn>
                <a:cxn ang="0">
                  <a:pos x="556" y="241"/>
                </a:cxn>
                <a:cxn ang="0">
                  <a:pos x="556" y="241"/>
                </a:cxn>
                <a:cxn ang="0">
                  <a:pos x="556" y="241"/>
                </a:cxn>
                <a:cxn ang="0">
                  <a:pos x="565" y="245"/>
                </a:cxn>
                <a:cxn ang="0">
                  <a:pos x="565" y="245"/>
                </a:cxn>
                <a:cxn ang="0">
                  <a:pos x="577" y="250"/>
                </a:cxn>
                <a:cxn ang="0">
                  <a:pos x="585" y="257"/>
                </a:cxn>
                <a:cxn ang="0">
                  <a:pos x="594" y="266"/>
                </a:cxn>
                <a:cxn ang="0">
                  <a:pos x="601" y="276"/>
                </a:cxn>
                <a:cxn ang="0">
                  <a:pos x="608" y="287"/>
                </a:cxn>
                <a:cxn ang="0">
                  <a:pos x="611" y="297"/>
                </a:cxn>
                <a:cxn ang="0">
                  <a:pos x="615" y="309"/>
                </a:cxn>
                <a:cxn ang="0">
                  <a:pos x="615" y="321"/>
                </a:cxn>
                <a:cxn ang="0">
                  <a:pos x="615" y="321"/>
                </a:cxn>
                <a:cxn ang="0">
                  <a:pos x="613" y="339"/>
                </a:cxn>
                <a:cxn ang="0">
                  <a:pos x="608" y="354"/>
                </a:cxn>
                <a:cxn ang="0">
                  <a:pos x="608" y="354"/>
                </a:cxn>
                <a:cxn ang="0">
                  <a:pos x="603" y="365"/>
                </a:cxn>
                <a:cxn ang="0">
                  <a:pos x="596" y="375"/>
                </a:cxn>
                <a:cxn ang="0">
                  <a:pos x="587" y="384"/>
                </a:cxn>
                <a:cxn ang="0">
                  <a:pos x="577" y="391"/>
                </a:cxn>
                <a:cxn ang="0">
                  <a:pos x="566" y="398"/>
                </a:cxn>
                <a:cxn ang="0">
                  <a:pos x="556" y="401"/>
                </a:cxn>
                <a:cxn ang="0">
                  <a:pos x="544" y="404"/>
                </a:cxn>
                <a:cxn ang="0">
                  <a:pos x="532" y="404"/>
                </a:cxn>
              </a:cxnLst>
              <a:rect l="0" t="0" r="r" b="b"/>
              <a:pathLst>
                <a:path w="615" h="404">
                  <a:moveTo>
                    <a:pt x="532" y="404"/>
                  </a:moveTo>
                  <a:lnTo>
                    <a:pt x="532" y="404"/>
                  </a:lnTo>
                  <a:lnTo>
                    <a:pt x="514" y="403"/>
                  </a:lnTo>
                  <a:lnTo>
                    <a:pt x="499" y="398"/>
                  </a:lnTo>
                  <a:lnTo>
                    <a:pt x="499" y="398"/>
                  </a:lnTo>
                  <a:lnTo>
                    <a:pt x="490" y="392"/>
                  </a:lnTo>
                  <a:lnTo>
                    <a:pt x="487" y="392"/>
                  </a:lnTo>
                  <a:lnTo>
                    <a:pt x="485" y="391"/>
                  </a:lnTo>
                  <a:lnTo>
                    <a:pt x="10" y="186"/>
                  </a:lnTo>
                  <a:lnTo>
                    <a:pt x="10" y="186"/>
                  </a:lnTo>
                  <a:lnTo>
                    <a:pt x="0" y="182"/>
                  </a:lnTo>
                  <a:lnTo>
                    <a:pt x="0" y="0"/>
                  </a:lnTo>
                  <a:lnTo>
                    <a:pt x="553" y="241"/>
                  </a:lnTo>
                  <a:lnTo>
                    <a:pt x="556" y="241"/>
                  </a:lnTo>
                  <a:lnTo>
                    <a:pt x="556" y="241"/>
                  </a:lnTo>
                  <a:lnTo>
                    <a:pt x="556" y="241"/>
                  </a:lnTo>
                  <a:lnTo>
                    <a:pt x="565" y="245"/>
                  </a:lnTo>
                  <a:lnTo>
                    <a:pt x="565" y="245"/>
                  </a:lnTo>
                  <a:lnTo>
                    <a:pt x="577" y="250"/>
                  </a:lnTo>
                  <a:lnTo>
                    <a:pt x="585" y="257"/>
                  </a:lnTo>
                  <a:lnTo>
                    <a:pt x="594" y="266"/>
                  </a:lnTo>
                  <a:lnTo>
                    <a:pt x="601" y="276"/>
                  </a:lnTo>
                  <a:lnTo>
                    <a:pt x="608" y="287"/>
                  </a:lnTo>
                  <a:lnTo>
                    <a:pt x="611" y="297"/>
                  </a:lnTo>
                  <a:lnTo>
                    <a:pt x="615" y="309"/>
                  </a:lnTo>
                  <a:lnTo>
                    <a:pt x="615" y="321"/>
                  </a:lnTo>
                  <a:lnTo>
                    <a:pt x="615" y="321"/>
                  </a:lnTo>
                  <a:lnTo>
                    <a:pt x="613" y="339"/>
                  </a:lnTo>
                  <a:lnTo>
                    <a:pt x="608" y="354"/>
                  </a:lnTo>
                  <a:lnTo>
                    <a:pt x="608" y="354"/>
                  </a:lnTo>
                  <a:lnTo>
                    <a:pt x="603" y="365"/>
                  </a:lnTo>
                  <a:lnTo>
                    <a:pt x="596" y="375"/>
                  </a:lnTo>
                  <a:lnTo>
                    <a:pt x="587" y="384"/>
                  </a:lnTo>
                  <a:lnTo>
                    <a:pt x="577" y="391"/>
                  </a:lnTo>
                  <a:lnTo>
                    <a:pt x="566" y="398"/>
                  </a:lnTo>
                  <a:lnTo>
                    <a:pt x="556" y="401"/>
                  </a:lnTo>
                  <a:lnTo>
                    <a:pt x="544" y="404"/>
                  </a:lnTo>
                  <a:lnTo>
                    <a:pt x="532" y="404"/>
                  </a:lnTo>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9"/>
            <p:cNvSpPr>
              <a:spLocks/>
            </p:cNvSpPr>
            <p:nvPr userDrawn="1"/>
          </p:nvSpPr>
          <p:spPr bwMode="auto">
            <a:xfrm>
              <a:off x="2640013" y="1100138"/>
              <a:ext cx="354013" cy="292100"/>
            </a:xfrm>
            <a:custGeom>
              <a:avLst/>
              <a:gdLst/>
              <a:ahLst/>
              <a:cxnLst>
                <a:cxn ang="0">
                  <a:pos x="80" y="368"/>
                </a:cxn>
                <a:cxn ang="0">
                  <a:pos x="80" y="368"/>
                </a:cxn>
                <a:cxn ang="0">
                  <a:pos x="88" y="352"/>
                </a:cxn>
                <a:cxn ang="0">
                  <a:pos x="88" y="352"/>
                </a:cxn>
                <a:cxn ang="0">
                  <a:pos x="95" y="337"/>
                </a:cxn>
                <a:cxn ang="0">
                  <a:pos x="99" y="319"/>
                </a:cxn>
                <a:cxn ang="0">
                  <a:pos x="101" y="304"/>
                </a:cxn>
                <a:cxn ang="0">
                  <a:pos x="102" y="286"/>
                </a:cxn>
                <a:cxn ang="0">
                  <a:pos x="102" y="286"/>
                </a:cxn>
                <a:cxn ang="0">
                  <a:pos x="101" y="262"/>
                </a:cxn>
                <a:cxn ang="0">
                  <a:pos x="95" y="239"/>
                </a:cxn>
                <a:cxn ang="0">
                  <a:pos x="87" y="217"/>
                </a:cxn>
                <a:cxn ang="0">
                  <a:pos x="75" y="196"/>
                </a:cxn>
                <a:cxn ang="0">
                  <a:pos x="61" y="177"/>
                </a:cxn>
                <a:cxn ang="0">
                  <a:pos x="43" y="161"/>
                </a:cxn>
                <a:cxn ang="0">
                  <a:pos x="24" y="147"/>
                </a:cxn>
                <a:cxn ang="0">
                  <a:pos x="4" y="135"/>
                </a:cxn>
                <a:cxn ang="0">
                  <a:pos x="4" y="135"/>
                </a:cxn>
                <a:cxn ang="0">
                  <a:pos x="0" y="134"/>
                </a:cxn>
                <a:cxn ang="0">
                  <a:pos x="260" y="17"/>
                </a:cxn>
                <a:cxn ang="0">
                  <a:pos x="260" y="17"/>
                </a:cxn>
                <a:cxn ang="0">
                  <a:pos x="274" y="10"/>
                </a:cxn>
                <a:cxn ang="0">
                  <a:pos x="274" y="10"/>
                </a:cxn>
                <a:cxn ang="0">
                  <a:pos x="286" y="5"/>
                </a:cxn>
                <a:cxn ang="0">
                  <a:pos x="298" y="2"/>
                </a:cxn>
                <a:cxn ang="0">
                  <a:pos x="312" y="0"/>
                </a:cxn>
                <a:cxn ang="0">
                  <a:pos x="324" y="0"/>
                </a:cxn>
                <a:cxn ang="0">
                  <a:pos x="324" y="0"/>
                </a:cxn>
                <a:cxn ang="0">
                  <a:pos x="343" y="0"/>
                </a:cxn>
                <a:cxn ang="0">
                  <a:pos x="360" y="5"/>
                </a:cxn>
                <a:cxn ang="0">
                  <a:pos x="376" y="10"/>
                </a:cxn>
                <a:cxn ang="0">
                  <a:pos x="392" y="19"/>
                </a:cxn>
                <a:cxn ang="0">
                  <a:pos x="405" y="31"/>
                </a:cxn>
                <a:cxn ang="0">
                  <a:pos x="418" y="43"/>
                </a:cxn>
                <a:cxn ang="0">
                  <a:pos x="428" y="57"/>
                </a:cxn>
                <a:cxn ang="0">
                  <a:pos x="437" y="75"/>
                </a:cxn>
                <a:cxn ang="0">
                  <a:pos x="437" y="75"/>
                </a:cxn>
                <a:cxn ang="0">
                  <a:pos x="440" y="85"/>
                </a:cxn>
                <a:cxn ang="0">
                  <a:pos x="444" y="97"/>
                </a:cxn>
                <a:cxn ang="0">
                  <a:pos x="445" y="109"/>
                </a:cxn>
                <a:cxn ang="0">
                  <a:pos x="447" y="123"/>
                </a:cxn>
                <a:cxn ang="0">
                  <a:pos x="445" y="135"/>
                </a:cxn>
                <a:cxn ang="0">
                  <a:pos x="444" y="146"/>
                </a:cxn>
                <a:cxn ang="0">
                  <a:pos x="442" y="158"/>
                </a:cxn>
                <a:cxn ang="0">
                  <a:pos x="437" y="170"/>
                </a:cxn>
                <a:cxn ang="0">
                  <a:pos x="433" y="180"/>
                </a:cxn>
                <a:cxn ang="0">
                  <a:pos x="426" y="191"/>
                </a:cxn>
                <a:cxn ang="0">
                  <a:pos x="419" y="201"/>
                </a:cxn>
                <a:cxn ang="0">
                  <a:pos x="412" y="210"/>
                </a:cxn>
                <a:cxn ang="0">
                  <a:pos x="404" y="219"/>
                </a:cxn>
                <a:cxn ang="0">
                  <a:pos x="393" y="226"/>
                </a:cxn>
                <a:cxn ang="0">
                  <a:pos x="383" y="232"/>
                </a:cxn>
                <a:cxn ang="0">
                  <a:pos x="371" y="239"/>
                </a:cxn>
                <a:cxn ang="0">
                  <a:pos x="371" y="239"/>
                </a:cxn>
                <a:cxn ang="0">
                  <a:pos x="359" y="243"/>
                </a:cxn>
                <a:cxn ang="0">
                  <a:pos x="80" y="368"/>
                </a:cxn>
              </a:cxnLst>
              <a:rect l="0" t="0" r="r" b="b"/>
              <a:pathLst>
                <a:path w="447" h="368">
                  <a:moveTo>
                    <a:pt x="80" y="368"/>
                  </a:moveTo>
                  <a:lnTo>
                    <a:pt x="80" y="368"/>
                  </a:lnTo>
                  <a:lnTo>
                    <a:pt x="88" y="352"/>
                  </a:lnTo>
                  <a:lnTo>
                    <a:pt x="88" y="352"/>
                  </a:lnTo>
                  <a:lnTo>
                    <a:pt x="95" y="337"/>
                  </a:lnTo>
                  <a:lnTo>
                    <a:pt x="99" y="319"/>
                  </a:lnTo>
                  <a:lnTo>
                    <a:pt x="101" y="304"/>
                  </a:lnTo>
                  <a:lnTo>
                    <a:pt x="102" y="286"/>
                  </a:lnTo>
                  <a:lnTo>
                    <a:pt x="102" y="286"/>
                  </a:lnTo>
                  <a:lnTo>
                    <a:pt x="101" y="262"/>
                  </a:lnTo>
                  <a:lnTo>
                    <a:pt x="95" y="239"/>
                  </a:lnTo>
                  <a:lnTo>
                    <a:pt x="87" y="217"/>
                  </a:lnTo>
                  <a:lnTo>
                    <a:pt x="75" y="196"/>
                  </a:lnTo>
                  <a:lnTo>
                    <a:pt x="61" y="177"/>
                  </a:lnTo>
                  <a:lnTo>
                    <a:pt x="43" y="161"/>
                  </a:lnTo>
                  <a:lnTo>
                    <a:pt x="24" y="147"/>
                  </a:lnTo>
                  <a:lnTo>
                    <a:pt x="4" y="135"/>
                  </a:lnTo>
                  <a:lnTo>
                    <a:pt x="4" y="135"/>
                  </a:lnTo>
                  <a:lnTo>
                    <a:pt x="0" y="134"/>
                  </a:lnTo>
                  <a:lnTo>
                    <a:pt x="260" y="17"/>
                  </a:lnTo>
                  <a:lnTo>
                    <a:pt x="260" y="17"/>
                  </a:lnTo>
                  <a:lnTo>
                    <a:pt x="274" y="10"/>
                  </a:lnTo>
                  <a:lnTo>
                    <a:pt x="274" y="10"/>
                  </a:lnTo>
                  <a:lnTo>
                    <a:pt x="286" y="5"/>
                  </a:lnTo>
                  <a:lnTo>
                    <a:pt x="298" y="2"/>
                  </a:lnTo>
                  <a:lnTo>
                    <a:pt x="312" y="0"/>
                  </a:lnTo>
                  <a:lnTo>
                    <a:pt x="324" y="0"/>
                  </a:lnTo>
                  <a:lnTo>
                    <a:pt x="324" y="0"/>
                  </a:lnTo>
                  <a:lnTo>
                    <a:pt x="343" y="0"/>
                  </a:lnTo>
                  <a:lnTo>
                    <a:pt x="360" y="5"/>
                  </a:lnTo>
                  <a:lnTo>
                    <a:pt x="376" y="10"/>
                  </a:lnTo>
                  <a:lnTo>
                    <a:pt x="392" y="19"/>
                  </a:lnTo>
                  <a:lnTo>
                    <a:pt x="405" y="31"/>
                  </a:lnTo>
                  <a:lnTo>
                    <a:pt x="418" y="43"/>
                  </a:lnTo>
                  <a:lnTo>
                    <a:pt x="428" y="57"/>
                  </a:lnTo>
                  <a:lnTo>
                    <a:pt x="437" y="75"/>
                  </a:lnTo>
                  <a:lnTo>
                    <a:pt x="437" y="75"/>
                  </a:lnTo>
                  <a:lnTo>
                    <a:pt x="440" y="85"/>
                  </a:lnTo>
                  <a:lnTo>
                    <a:pt x="444" y="97"/>
                  </a:lnTo>
                  <a:lnTo>
                    <a:pt x="445" y="109"/>
                  </a:lnTo>
                  <a:lnTo>
                    <a:pt x="447" y="123"/>
                  </a:lnTo>
                  <a:lnTo>
                    <a:pt x="445" y="135"/>
                  </a:lnTo>
                  <a:lnTo>
                    <a:pt x="444" y="146"/>
                  </a:lnTo>
                  <a:lnTo>
                    <a:pt x="442" y="158"/>
                  </a:lnTo>
                  <a:lnTo>
                    <a:pt x="437" y="170"/>
                  </a:lnTo>
                  <a:lnTo>
                    <a:pt x="433" y="180"/>
                  </a:lnTo>
                  <a:lnTo>
                    <a:pt x="426" y="191"/>
                  </a:lnTo>
                  <a:lnTo>
                    <a:pt x="419" y="201"/>
                  </a:lnTo>
                  <a:lnTo>
                    <a:pt x="412" y="210"/>
                  </a:lnTo>
                  <a:lnTo>
                    <a:pt x="404" y="219"/>
                  </a:lnTo>
                  <a:lnTo>
                    <a:pt x="393" y="226"/>
                  </a:lnTo>
                  <a:lnTo>
                    <a:pt x="383" y="232"/>
                  </a:lnTo>
                  <a:lnTo>
                    <a:pt x="371" y="239"/>
                  </a:lnTo>
                  <a:lnTo>
                    <a:pt x="371" y="239"/>
                  </a:lnTo>
                  <a:lnTo>
                    <a:pt x="359" y="243"/>
                  </a:lnTo>
                  <a:lnTo>
                    <a:pt x="80" y="368"/>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0"/>
            <p:cNvSpPr>
              <a:spLocks/>
            </p:cNvSpPr>
            <p:nvPr userDrawn="1"/>
          </p:nvSpPr>
          <p:spPr bwMode="auto">
            <a:xfrm>
              <a:off x="2354263" y="919163"/>
              <a:ext cx="273050" cy="173038"/>
            </a:xfrm>
            <a:custGeom>
              <a:avLst/>
              <a:gdLst/>
              <a:ahLst/>
              <a:cxnLst>
                <a:cxn ang="0">
                  <a:pos x="301" y="219"/>
                </a:cxn>
                <a:cxn ang="0">
                  <a:pos x="301" y="219"/>
                </a:cxn>
                <a:cxn ang="0">
                  <a:pos x="292" y="217"/>
                </a:cxn>
                <a:cxn ang="0">
                  <a:pos x="284" y="215"/>
                </a:cxn>
                <a:cxn ang="0">
                  <a:pos x="284" y="215"/>
                </a:cxn>
                <a:cxn ang="0">
                  <a:pos x="278" y="212"/>
                </a:cxn>
                <a:cxn ang="0">
                  <a:pos x="277" y="210"/>
                </a:cxn>
                <a:cxn ang="0">
                  <a:pos x="275" y="210"/>
                </a:cxn>
                <a:cxn ang="0">
                  <a:pos x="12" y="95"/>
                </a:cxn>
                <a:cxn ang="0">
                  <a:pos x="12" y="95"/>
                </a:cxn>
                <a:cxn ang="0">
                  <a:pos x="0" y="90"/>
                </a:cxn>
                <a:cxn ang="0">
                  <a:pos x="0" y="0"/>
                </a:cxn>
                <a:cxn ang="0">
                  <a:pos x="311" y="135"/>
                </a:cxn>
                <a:cxn ang="0">
                  <a:pos x="313" y="135"/>
                </a:cxn>
                <a:cxn ang="0">
                  <a:pos x="313" y="135"/>
                </a:cxn>
                <a:cxn ang="0">
                  <a:pos x="317" y="137"/>
                </a:cxn>
                <a:cxn ang="0">
                  <a:pos x="317" y="137"/>
                </a:cxn>
                <a:cxn ang="0">
                  <a:pos x="327" y="144"/>
                </a:cxn>
                <a:cxn ang="0">
                  <a:pos x="336" y="153"/>
                </a:cxn>
                <a:cxn ang="0">
                  <a:pos x="341" y="163"/>
                </a:cxn>
                <a:cxn ang="0">
                  <a:pos x="343" y="175"/>
                </a:cxn>
                <a:cxn ang="0">
                  <a:pos x="343" y="175"/>
                </a:cxn>
                <a:cxn ang="0">
                  <a:pos x="343" y="184"/>
                </a:cxn>
                <a:cxn ang="0">
                  <a:pos x="339" y="193"/>
                </a:cxn>
                <a:cxn ang="0">
                  <a:pos x="339" y="193"/>
                </a:cxn>
                <a:cxn ang="0">
                  <a:pos x="332" y="203"/>
                </a:cxn>
                <a:cxn ang="0">
                  <a:pos x="323" y="212"/>
                </a:cxn>
                <a:cxn ang="0">
                  <a:pos x="313" y="217"/>
                </a:cxn>
                <a:cxn ang="0">
                  <a:pos x="301" y="219"/>
                </a:cxn>
              </a:cxnLst>
              <a:rect l="0" t="0" r="r" b="b"/>
              <a:pathLst>
                <a:path w="343" h="219">
                  <a:moveTo>
                    <a:pt x="301" y="219"/>
                  </a:moveTo>
                  <a:lnTo>
                    <a:pt x="301" y="219"/>
                  </a:lnTo>
                  <a:lnTo>
                    <a:pt x="292" y="217"/>
                  </a:lnTo>
                  <a:lnTo>
                    <a:pt x="284" y="215"/>
                  </a:lnTo>
                  <a:lnTo>
                    <a:pt x="284" y="215"/>
                  </a:lnTo>
                  <a:lnTo>
                    <a:pt x="278" y="212"/>
                  </a:lnTo>
                  <a:lnTo>
                    <a:pt x="277" y="210"/>
                  </a:lnTo>
                  <a:lnTo>
                    <a:pt x="275" y="210"/>
                  </a:lnTo>
                  <a:lnTo>
                    <a:pt x="12" y="95"/>
                  </a:lnTo>
                  <a:lnTo>
                    <a:pt x="12" y="95"/>
                  </a:lnTo>
                  <a:lnTo>
                    <a:pt x="0" y="90"/>
                  </a:lnTo>
                  <a:lnTo>
                    <a:pt x="0" y="0"/>
                  </a:lnTo>
                  <a:lnTo>
                    <a:pt x="311" y="135"/>
                  </a:lnTo>
                  <a:lnTo>
                    <a:pt x="313" y="135"/>
                  </a:lnTo>
                  <a:lnTo>
                    <a:pt x="313" y="135"/>
                  </a:lnTo>
                  <a:lnTo>
                    <a:pt x="317" y="137"/>
                  </a:lnTo>
                  <a:lnTo>
                    <a:pt x="317" y="137"/>
                  </a:lnTo>
                  <a:lnTo>
                    <a:pt x="327" y="144"/>
                  </a:lnTo>
                  <a:lnTo>
                    <a:pt x="336" y="153"/>
                  </a:lnTo>
                  <a:lnTo>
                    <a:pt x="341" y="163"/>
                  </a:lnTo>
                  <a:lnTo>
                    <a:pt x="343" y="175"/>
                  </a:lnTo>
                  <a:lnTo>
                    <a:pt x="343" y="175"/>
                  </a:lnTo>
                  <a:lnTo>
                    <a:pt x="343" y="184"/>
                  </a:lnTo>
                  <a:lnTo>
                    <a:pt x="339" y="193"/>
                  </a:lnTo>
                  <a:lnTo>
                    <a:pt x="339" y="193"/>
                  </a:lnTo>
                  <a:lnTo>
                    <a:pt x="332" y="203"/>
                  </a:lnTo>
                  <a:lnTo>
                    <a:pt x="323" y="212"/>
                  </a:lnTo>
                  <a:lnTo>
                    <a:pt x="313" y="217"/>
                  </a:lnTo>
                  <a:lnTo>
                    <a:pt x="301" y="219"/>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1"/>
            <p:cNvSpPr>
              <a:spLocks/>
            </p:cNvSpPr>
            <p:nvPr userDrawn="1"/>
          </p:nvSpPr>
          <p:spPr bwMode="auto">
            <a:xfrm>
              <a:off x="2354263" y="919163"/>
              <a:ext cx="273050" cy="173038"/>
            </a:xfrm>
            <a:custGeom>
              <a:avLst/>
              <a:gdLst/>
              <a:ahLst/>
              <a:cxnLst>
                <a:cxn ang="0">
                  <a:pos x="301" y="219"/>
                </a:cxn>
                <a:cxn ang="0">
                  <a:pos x="301" y="219"/>
                </a:cxn>
                <a:cxn ang="0">
                  <a:pos x="292" y="217"/>
                </a:cxn>
                <a:cxn ang="0">
                  <a:pos x="284" y="215"/>
                </a:cxn>
                <a:cxn ang="0">
                  <a:pos x="284" y="215"/>
                </a:cxn>
                <a:cxn ang="0">
                  <a:pos x="278" y="212"/>
                </a:cxn>
                <a:cxn ang="0">
                  <a:pos x="277" y="210"/>
                </a:cxn>
                <a:cxn ang="0">
                  <a:pos x="275" y="210"/>
                </a:cxn>
                <a:cxn ang="0">
                  <a:pos x="12" y="95"/>
                </a:cxn>
                <a:cxn ang="0">
                  <a:pos x="12" y="95"/>
                </a:cxn>
                <a:cxn ang="0">
                  <a:pos x="0" y="90"/>
                </a:cxn>
                <a:cxn ang="0">
                  <a:pos x="0" y="0"/>
                </a:cxn>
                <a:cxn ang="0">
                  <a:pos x="311" y="135"/>
                </a:cxn>
                <a:cxn ang="0">
                  <a:pos x="313" y="135"/>
                </a:cxn>
                <a:cxn ang="0">
                  <a:pos x="313" y="135"/>
                </a:cxn>
                <a:cxn ang="0">
                  <a:pos x="317" y="137"/>
                </a:cxn>
                <a:cxn ang="0">
                  <a:pos x="317" y="137"/>
                </a:cxn>
                <a:cxn ang="0">
                  <a:pos x="327" y="144"/>
                </a:cxn>
                <a:cxn ang="0">
                  <a:pos x="336" y="153"/>
                </a:cxn>
                <a:cxn ang="0">
                  <a:pos x="341" y="163"/>
                </a:cxn>
                <a:cxn ang="0">
                  <a:pos x="343" y="175"/>
                </a:cxn>
                <a:cxn ang="0">
                  <a:pos x="343" y="175"/>
                </a:cxn>
                <a:cxn ang="0">
                  <a:pos x="343" y="184"/>
                </a:cxn>
                <a:cxn ang="0">
                  <a:pos x="339" y="193"/>
                </a:cxn>
                <a:cxn ang="0">
                  <a:pos x="339" y="193"/>
                </a:cxn>
                <a:cxn ang="0">
                  <a:pos x="332" y="203"/>
                </a:cxn>
                <a:cxn ang="0">
                  <a:pos x="323" y="212"/>
                </a:cxn>
                <a:cxn ang="0">
                  <a:pos x="313" y="217"/>
                </a:cxn>
                <a:cxn ang="0">
                  <a:pos x="301" y="219"/>
                </a:cxn>
              </a:cxnLst>
              <a:rect l="0" t="0" r="r" b="b"/>
              <a:pathLst>
                <a:path w="343" h="219">
                  <a:moveTo>
                    <a:pt x="301" y="219"/>
                  </a:moveTo>
                  <a:lnTo>
                    <a:pt x="301" y="219"/>
                  </a:lnTo>
                  <a:lnTo>
                    <a:pt x="292" y="217"/>
                  </a:lnTo>
                  <a:lnTo>
                    <a:pt x="284" y="215"/>
                  </a:lnTo>
                  <a:lnTo>
                    <a:pt x="284" y="215"/>
                  </a:lnTo>
                  <a:lnTo>
                    <a:pt x="278" y="212"/>
                  </a:lnTo>
                  <a:lnTo>
                    <a:pt x="277" y="210"/>
                  </a:lnTo>
                  <a:lnTo>
                    <a:pt x="275" y="210"/>
                  </a:lnTo>
                  <a:lnTo>
                    <a:pt x="12" y="95"/>
                  </a:lnTo>
                  <a:lnTo>
                    <a:pt x="12" y="95"/>
                  </a:lnTo>
                  <a:lnTo>
                    <a:pt x="0" y="90"/>
                  </a:lnTo>
                  <a:lnTo>
                    <a:pt x="0" y="0"/>
                  </a:lnTo>
                  <a:lnTo>
                    <a:pt x="311" y="135"/>
                  </a:lnTo>
                  <a:lnTo>
                    <a:pt x="313" y="135"/>
                  </a:lnTo>
                  <a:lnTo>
                    <a:pt x="313" y="135"/>
                  </a:lnTo>
                  <a:lnTo>
                    <a:pt x="317" y="137"/>
                  </a:lnTo>
                  <a:lnTo>
                    <a:pt x="317" y="137"/>
                  </a:lnTo>
                  <a:lnTo>
                    <a:pt x="327" y="144"/>
                  </a:lnTo>
                  <a:lnTo>
                    <a:pt x="336" y="153"/>
                  </a:lnTo>
                  <a:lnTo>
                    <a:pt x="341" y="163"/>
                  </a:lnTo>
                  <a:lnTo>
                    <a:pt x="343" y="175"/>
                  </a:lnTo>
                  <a:lnTo>
                    <a:pt x="343" y="175"/>
                  </a:lnTo>
                  <a:lnTo>
                    <a:pt x="343" y="184"/>
                  </a:lnTo>
                  <a:lnTo>
                    <a:pt x="339" y="193"/>
                  </a:lnTo>
                  <a:lnTo>
                    <a:pt x="339" y="193"/>
                  </a:lnTo>
                  <a:lnTo>
                    <a:pt x="332" y="203"/>
                  </a:lnTo>
                  <a:lnTo>
                    <a:pt x="323" y="212"/>
                  </a:lnTo>
                  <a:lnTo>
                    <a:pt x="313" y="217"/>
                  </a:lnTo>
                  <a:lnTo>
                    <a:pt x="301" y="219"/>
                  </a:lnTo>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p:cNvSpPr>
            <p:nvPr userDrawn="1"/>
          </p:nvSpPr>
          <p:spPr bwMode="auto">
            <a:xfrm>
              <a:off x="2339975" y="871538"/>
              <a:ext cx="330200" cy="265113"/>
            </a:xfrm>
            <a:custGeom>
              <a:avLst/>
              <a:gdLst/>
              <a:ahLst/>
              <a:cxnLst>
                <a:cxn ang="0">
                  <a:pos x="320" y="335"/>
                </a:cxn>
                <a:cxn ang="0">
                  <a:pos x="291" y="330"/>
                </a:cxn>
                <a:cxn ang="0">
                  <a:pos x="280" y="326"/>
                </a:cxn>
                <a:cxn ang="0">
                  <a:pos x="10" y="208"/>
                </a:cxn>
                <a:cxn ang="0">
                  <a:pos x="5" y="205"/>
                </a:cxn>
                <a:cxn ang="0">
                  <a:pos x="0" y="195"/>
                </a:cxn>
                <a:cxn ang="0">
                  <a:pos x="1" y="188"/>
                </a:cxn>
                <a:cxn ang="0">
                  <a:pos x="10" y="181"/>
                </a:cxn>
                <a:cxn ang="0">
                  <a:pos x="20" y="181"/>
                </a:cxn>
                <a:cxn ang="0">
                  <a:pos x="285" y="295"/>
                </a:cxn>
                <a:cxn ang="0">
                  <a:pos x="292" y="299"/>
                </a:cxn>
                <a:cxn ang="0">
                  <a:pos x="306" y="302"/>
                </a:cxn>
                <a:cxn ang="0">
                  <a:pos x="320" y="304"/>
                </a:cxn>
                <a:cxn ang="0">
                  <a:pos x="339" y="302"/>
                </a:cxn>
                <a:cxn ang="0">
                  <a:pos x="356" y="293"/>
                </a:cxn>
                <a:cxn ang="0">
                  <a:pos x="370" y="281"/>
                </a:cxn>
                <a:cxn ang="0">
                  <a:pos x="382" y="264"/>
                </a:cxn>
                <a:cxn ang="0">
                  <a:pos x="386" y="250"/>
                </a:cxn>
                <a:cxn ang="0">
                  <a:pos x="388" y="236"/>
                </a:cxn>
                <a:cxn ang="0">
                  <a:pos x="384" y="217"/>
                </a:cxn>
                <a:cxn ang="0">
                  <a:pos x="377" y="200"/>
                </a:cxn>
                <a:cxn ang="0">
                  <a:pos x="363" y="186"/>
                </a:cxn>
                <a:cxn ang="0">
                  <a:pos x="346" y="174"/>
                </a:cxn>
                <a:cxn ang="0">
                  <a:pos x="339" y="172"/>
                </a:cxn>
                <a:cxn ang="0">
                  <a:pos x="8" y="28"/>
                </a:cxn>
                <a:cxn ang="0">
                  <a:pos x="3" y="25"/>
                </a:cxn>
                <a:cxn ang="0">
                  <a:pos x="0" y="14"/>
                </a:cxn>
                <a:cxn ang="0">
                  <a:pos x="1" y="9"/>
                </a:cxn>
                <a:cxn ang="0">
                  <a:pos x="8" y="0"/>
                </a:cxn>
                <a:cxn ang="0">
                  <a:pos x="20" y="0"/>
                </a:cxn>
                <a:cxn ang="0">
                  <a:pos x="349" y="143"/>
                </a:cxn>
                <a:cxn ang="0">
                  <a:pos x="358" y="146"/>
                </a:cxn>
                <a:cxn ang="0">
                  <a:pos x="384" y="162"/>
                </a:cxn>
                <a:cxn ang="0">
                  <a:pos x="401" y="184"/>
                </a:cxn>
                <a:cxn ang="0">
                  <a:pos x="414" y="208"/>
                </a:cxn>
                <a:cxn ang="0">
                  <a:pos x="417" y="236"/>
                </a:cxn>
                <a:cxn ang="0">
                  <a:pos x="415" y="257"/>
                </a:cxn>
                <a:cxn ang="0">
                  <a:pos x="410" y="276"/>
                </a:cxn>
                <a:cxn ang="0">
                  <a:pos x="403" y="288"/>
                </a:cxn>
                <a:cxn ang="0">
                  <a:pos x="384" y="311"/>
                </a:cxn>
                <a:cxn ang="0">
                  <a:pos x="360" y="326"/>
                </a:cxn>
                <a:cxn ang="0">
                  <a:pos x="334" y="333"/>
                </a:cxn>
                <a:cxn ang="0">
                  <a:pos x="320" y="335"/>
                </a:cxn>
              </a:cxnLst>
              <a:rect l="0" t="0" r="r" b="b"/>
              <a:pathLst>
                <a:path w="417" h="335">
                  <a:moveTo>
                    <a:pt x="320" y="335"/>
                  </a:moveTo>
                  <a:lnTo>
                    <a:pt x="320" y="335"/>
                  </a:lnTo>
                  <a:lnTo>
                    <a:pt x="299" y="333"/>
                  </a:lnTo>
                  <a:lnTo>
                    <a:pt x="291" y="330"/>
                  </a:lnTo>
                  <a:lnTo>
                    <a:pt x="280" y="326"/>
                  </a:lnTo>
                  <a:lnTo>
                    <a:pt x="280" y="326"/>
                  </a:lnTo>
                  <a:lnTo>
                    <a:pt x="270" y="321"/>
                  </a:lnTo>
                  <a:lnTo>
                    <a:pt x="10" y="208"/>
                  </a:lnTo>
                  <a:lnTo>
                    <a:pt x="10" y="208"/>
                  </a:lnTo>
                  <a:lnTo>
                    <a:pt x="5" y="205"/>
                  </a:lnTo>
                  <a:lnTo>
                    <a:pt x="1" y="200"/>
                  </a:lnTo>
                  <a:lnTo>
                    <a:pt x="0" y="195"/>
                  </a:lnTo>
                  <a:lnTo>
                    <a:pt x="1" y="188"/>
                  </a:lnTo>
                  <a:lnTo>
                    <a:pt x="1" y="188"/>
                  </a:lnTo>
                  <a:lnTo>
                    <a:pt x="5" y="184"/>
                  </a:lnTo>
                  <a:lnTo>
                    <a:pt x="10" y="181"/>
                  </a:lnTo>
                  <a:lnTo>
                    <a:pt x="15" y="179"/>
                  </a:lnTo>
                  <a:lnTo>
                    <a:pt x="20" y="181"/>
                  </a:lnTo>
                  <a:lnTo>
                    <a:pt x="284" y="293"/>
                  </a:lnTo>
                  <a:lnTo>
                    <a:pt x="285" y="295"/>
                  </a:lnTo>
                  <a:lnTo>
                    <a:pt x="285" y="295"/>
                  </a:lnTo>
                  <a:lnTo>
                    <a:pt x="292" y="299"/>
                  </a:lnTo>
                  <a:lnTo>
                    <a:pt x="292" y="299"/>
                  </a:lnTo>
                  <a:lnTo>
                    <a:pt x="306" y="302"/>
                  </a:lnTo>
                  <a:lnTo>
                    <a:pt x="320" y="304"/>
                  </a:lnTo>
                  <a:lnTo>
                    <a:pt x="320" y="304"/>
                  </a:lnTo>
                  <a:lnTo>
                    <a:pt x="329" y="304"/>
                  </a:lnTo>
                  <a:lnTo>
                    <a:pt x="339" y="302"/>
                  </a:lnTo>
                  <a:lnTo>
                    <a:pt x="348" y="299"/>
                  </a:lnTo>
                  <a:lnTo>
                    <a:pt x="356" y="293"/>
                  </a:lnTo>
                  <a:lnTo>
                    <a:pt x="363" y="288"/>
                  </a:lnTo>
                  <a:lnTo>
                    <a:pt x="370" y="281"/>
                  </a:lnTo>
                  <a:lnTo>
                    <a:pt x="377" y="273"/>
                  </a:lnTo>
                  <a:lnTo>
                    <a:pt x="382" y="264"/>
                  </a:lnTo>
                  <a:lnTo>
                    <a:pt x="382" y="264"/>
                  </a:lnTo>
                  <a:lnTo>
                    <a:pt x="386" y="250"/>
                  </a:lnTo>
                  <a:lnTo>
                    <a:pt x="388" y="236"/>
                  </a:lnTo>
                  <a:lnTo>
                    <a:pt x="388" y="236"/>
                  </a:lnTo>
                  <a:lnTo>
                    <a:pt x="386" y="228"/>
                  </a:lnTo>
                  <a:lnTo>
                    <a:pt x="384" y="217"/>
                  </a:lnTo>
                  <a:lnTo>
                    <a:pt x="381" y="208"/>
                  </a:lnTo>
                  <a:lnTo>
                    <a:pt x="377" y="200"/>
                  </a:lnTo>
                  <a:lnTo>
                    <a:pt x="370" y="193"/>
                  </a:lnTo>
                  <a:lnTo>
                    <a:pt x="363" y="186"/>
                  </a:lnTo>
                  <a:lnTo>
                    <a:pt x="355" y="179"/>
                  </a:lnTo>
                  <a:lnTo>
                    <a:pt x="346" y="174"/>
                  </a:lnTo>
                  <a:lnTo>
                    <a:pt x="346" y="174"/>
                  </a:lnTo>
                  <a:lnTo>
                    <a:pt x="339" y="172"/>
                  </a:lnTo>
                  <a:lnTo>
                    <a:pt x="339" y="172"/>
                  </a:lnTo>
                  <a:lnTo>
                    <a:pt x="8" y="28"/>
                  </a:lnTo>
                  <a:lnTo>
                    <a:pt x="8" y="28"/>
                  </a:lnTo>
                  <a:lnTo>
                    <a:pt x="3" y="25"/>
                  </a:lnTo>
                  <a:lnTo>
                    <a:pt x="1" y="19"/>
                  </a:lnTo>
                  <a:lnTo>
                    <a:pt x="0" y="14"/>
                  </a:lnTo>
                  <a:lnTo>
                    <a:pt x="1" y="9"/>
                  </a:lnTo>
                  <a:lnTo>
                    <a:pt x="1" y="9"/>
                  </a:lnTo>
                  <a:lnTo>
                    <a:pt x="5" y="4"/>
                  </a:lnTo>
                  <a:lnTo>
                    <a:pt x="8" y="0"/>
                  </a:lnTo>
                  <a:lnTo>
                    <a:pt x="15" y="0"/>
                  </a:lnTo>
                  <a:lnTo>
                    <a:pt x="20" y="0"/>
                  </a:lnTo>
                  <a:lnTo>
                    <a:pt x="349" y="143"/>
                  </a:lnTo>
                  <a:lnTo>
                    <a:pt x="349" y="143"/>
                  </a:lnTo>
                  <a:lnTo>
                    <a:pt x="358" y="146"/>
                  </a:lnTo>
                  <a:lnTo>
                    <a:pt x="358" y="146"/>
                  </a:lnTo>
                  <a:lnTo>
                    <a:pt x="372" y="153"/>
                  </a:lnTo>
                  <a:lnTo>
                    <a:pt x="384" y="162"/>
                  </a:lnTo>
                  <a:lnTo>
                    <a:pt x="393" y="172"/>
                  </a:lnTo>
                  <a:lnTo>
                    <a:pt x="401" y="184"/>
                  </a:lnTo>
                  <a:lnTo>
                    <a:pt x="408" y="196"/>
                  </a:lnTo>
                  <a:lnTo>
                    <a:pt x="414" y="208"/>
                  </a:lnTo>
                  <a:lnTo>
                    <a:pt x="417" y="222"/>
                  </a:lnTo>
                  <a:lnTo>
                    <a:pt x="417" y="236"/>
                  </a:lnTo>
                  <a:lnTo>
                    <a:pt x="417" y="236"/>
                  </a:lnTo>
                  <a:lnTo>
                    <a:pt x="415" y="257"/>
                  </a:lnTo>
                  <a:lnTo>
                    <a:pt x="414" y="266"/>
                  </a:lnTo>
                  <a:lnTo>
                    <a:pt x="410" y="276"/>
                  </a:lnTo>
                  <a:lnTo>
                    <a:pt x="410" y="276"/>
                  </a:lnTo>
                  <a:lnTo>
                    <a:pt x="403" y="288"/>
                  </a:lnTo>
                  <a:lnTo>
                    <a:pt x="394" y="300"/>
                  </a:lnTo>
                  <a:lnTo>
                    <a:pt x="384" y="311"/>
                  </a:lnTo>
                  <a:lnTo>
                    <a:pt x="372" y="319"/>
                  </a:lnTo>
                  <a:lnTo>
                    <a:pt x="360" y="326"/>
                  </a:lnTo>
                  <a:lnTo>
                    <a:pt x="348" y="330"/>
                  </a:lnTo>
                  <a:lnTo>
                    <a:pt x="334" y="333"/>
                  </a:lnTo>
                  <a:lnTo>
                    <a:pt x="320" y="335"/>
                  </a:lnTo>
                  <a:lnTo>
                    <a:pt x="320" y="335"/>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3"/>
            <p:cNvSpPr>
              <a:spLocks/>
            </p:cNvSpPr>
            <p:nvPr userDrawn="1"/>
          </p:nvSpPr>
          <p:spPr bwMode="auto">
            <a:xfrm>
              <a:off x="2670175" y="911225"/>
              <a:ext cx="230188" cy="188913"/>
            </a:xfrm>
            <a:custGeom>
              <a:avLst/>
              <a:gdLst/>
              <a:ahLst/>
              <a:cxnLst>
                <a:cxn ang="0">
                  <a:pos x="16" y="239"/>
                </a:cxn>
                <a:cxn ang="0">
                  <a:pos x="16" y="239"/>
                </a:cxn>
                <a:cxn ang="0">
                  <a:pos x="18" y="236"/>
                </a:cxn>
                <a:cxn ang="0">
                  <a:pos x="18" y="236"/>
                </a:cxn>
                <a:cxn ang="0">
                  <a:pos x="23" y="223"/>
                </a:cxn>
                <a:cxn ang="0">
                  <a:pos x="24" y="211"/>
                </a:cxn>
                <a:cxn ang="0">
                  <a:pos x="28" y="197"/>
                </a:cxn>
                <a:cxn ang="0">
                  <a:pos x="28" y="185"/>
                </a:cxn>
                <a:cxn ang="0">
                  <a:pos x="28" y="185"/>
                </a:cxn>
                <a:cxn ang="0">
                  <a:pos x="26" y="164"/>
                </a:cxn>
                <a:cxn ang="0">
                  <a:pos x="21" y="145"/>
                </a:cxn>
                <a:cxn ang="0">
                  <a:pos x="12" y="126"/>
                </a:cxn>
                <a:cxn ang="0">
                  <a:pos x="0" y="109"/>
                </a:cxn>
                <a:cxn ang="0">
                  <a:pos x="243" y="0"/>
                </a:cxn>
                <a:cxn ang="0">
                  <a:pos x="243" y="0"/>
                </a:cxn>
                <a:cxn ang="0">
                  <a:pos x="257" y="7"/>
                </a:cxn>
                <a:cxn ang="0">
                  <a:pos x="269" y="15"/>
                </a:cxn>
                <a:cxn ang="0">
                  <a:pos x="277" y="27"/>
                </a:cxn>
                <a:cxn ang="0">
                  <a:pos x="284" y="39"/>
                </a:cxn>
                <a:cxn ang="0">
                  <a:pos x="284" y="39"/>
                </a:cxn>
                <a:cxn ang="0">
                  <a:pos x="289" y="55"/>
                </a:cxn>
                <a:cxn ang="0">
                  <a:pos x="291" y="69"/>
                </a:cxn>
                <a:cxn ang="0">
                  <a:pos x="289" y="85"/>
                </a:cxn>
                <a:cxn ang="0">
                  <a:pos x="286" y="98"/>
                </a:cxn>
                <a:cxn ang="0">
                  <a:pos x="279" y="111"/>
                </a:cxn>
                <a:cxn ang="0">
                  <a:pos x="270" y="123"/>
                </a:cxn>
                <a:cxn ang="0">
                  <a:pos x="258" y="133"/>
                </a:cxn>
                <a:cxn ang="0">
                  <a:pos x="244" y="140"/>
                </a:cxn>
                <a:cxn ang="0">
                  <a:pos x="244" y="140"/>
                </a:cxn>
                <a:cxn ang="0">
                  <a:pos x="238" y="144"/>
                </a:cxn>
                <a:cxn ang="0">
                  <a:pos x="16" y="239"/>
                </a:cxn>
              </a:cxnLst>
              <a:rect l="0" t="0" r="r" b="b"/>
              <a:pathLst>
                <a:path w="291" h="239">
                  <a:moveTo>
                    <a:pt x="16" y="239"/>
                  </a:moveTo>
                  <a:lnTo>
                    <a:pt x="16" y="239"/>
                  </a:lnTo>
                  <a:lnTo>
                    <a:pt x="18" y="236"/>
                  </a:lnTo>
                  <a:lnTo>
                    <a:pt x="18" y="236"/>
                  </a:lnTo>
                  <a:lnTo>
                    <a:pt x="23" y="223"/>
                  </a:lnTo>
                  <a:lnTo>
                    <a:pt x="24" y="211"/>
                  </a:lnTo>
                  <a:lnTo>
                    <a:pt x="28" y="197"/>
                  </a:lnTo>
                  <a:lnTo>
                    <a:pt x="28" y="185"/>
                  </a:lnTo>
                  <a:lnTo>
                    <a:pt x="28" y="185"/>
                  </a:lnTo>
                  <a:lnTo>
                    <a:pt x="26" y="164"/>
                  </a:lnTo>
                  <a:lnTo>
                    <a:pt x="21" y="145"/>
                  </a:lnTo>
                  <a:lnTo>
                    <a:pt x="12" y="126"/>
                  </a:lnTo>
                  <a:lnTo>
                    <a:pt x="0" y="109"/>
                  </a:lnTo>
                  <a:lnTo>
                    <a:pt x="243" y="0"/>
                  </a:lnTo>
                  <a:lnTo>
                    <a:pt x="243" y="0"/>
                  </a:lnTo>
                  <a:lnTo>
                    <a:pt x="257" y="7"/>
                  </a:lnTo>
                  <a:lnTo>
                    <a:pt x="269" y="15"/>
                  </a:lnTo>
                  <a:lnTo>
                    <a:pt x="277" y="27"/>
                  </a:lnTo>
                  <a:lnTo>
                    <a:pt x="284" y="39"/>
                  </a:lnTo>
                  <a:lnTo>
                    <a:pt x="284" y="39"/>
                  </a:lnTo>
                  <a:lnTo>
                    <a:pt x="289" y="55"/>
                  </a:lnTo>
                  <a:lnTo>
                    <a:pt x="291" y="69"/>
                  </a:lnTo>
                  <a:lnTo>
                    <a:pt x="289" y="85"/>
                  </a:lnTo>
                  <a:lnTo>
                    <a:pt x="286" y="98"/>
                  </a:lnTo>
                  <a:lnTo>
                    <a:pt x="279" y="111"/>
                  </a:lnTo>
                  <a:lnTo>
                    <a:pt x="270" y="123"/>
                  </a:lnTo>
                  <a:lnTo>
                    <a:pt x="258" y="133"/>
                  </a:lnTo>
                  <a:lnTo>
                    <a:pt x="244" y="140"/>
                  </a:lnTo>
                  <a:lnTo>
                    <a:pt x="244" y="140"/>
                  </a:lnTo>
                  <a:lnTo>
                    <a:pt x="238" y="144"/>
                  </a:lnTo>
                  <a:lnTo>
                    <a:pt x="16" y="239"/>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4"/>
            <p:cNvSpPr>
              <a:spLocks/>
            </p:cNvSpPr>
            <p:nvPr userDrawn="1"/>
          </p:nvSpPr>
          <p:spPr bwMode="auto">
            <a:xfrm>
              <a:off x="2382838" y="784225"/>
              <a:ext cx="452438" cy="195263"/>
            </a:xfrm>
            <a:custGeom>
              <a:avLst/>
              <a:gdLst/>
              <a:ahLst/>
              <a:cxnLst>
                <a:cxn ang="0">
                  <a:pos x="338" y="246"/>
                </a:cxn>
                <a:cxn ang="0">
                  <a:pos x="338" y="246"/>
                </a:cxn>
                <a:cxn ang="0">
                  <a:pos x="326" y="238"/>
                </a:cxn>
                <a:cxn ang="0">
                  <a:pos x="313" y="232"/>
                </a:cxn>
                <a:cxn ang="0">
                  <a:pos x="313" y="232"/>
                </a:cxn>
                <a:cxn ang="0">
                  <a:pos x="303" y="229"/>
                </a:cxn>
                <a:cxn ang="0">
                  <a:pos x="0" y="97"/>
                </a:cxn>
                <a:cxn ang="0">
                  <a:pos x="241" y="0"/>
                </a:cxn>
                <a:cxn ang="0">
                  <a:pos x="263" y="10"/>
                </a:cxn>
                <a:cxn ang="0">
                  <a:pos x="568" y="144"/>
                </a:cxn>
                <a:cxn ang="0">
                  <a:pos x="338" y="246"/>
                </a:cxn>
              </a:cxnLst>
              <a:rect l="0" t="0" r="r" b="b"/>
              <a:pathLst>
                <a:path w="568" h="246">
                  <a:moveTo>
                    <a:pt x="338" y="246"/>
                  </a:moveTo>
                  <a:lnTo>
                    <a:pt x="338" y="246"/>
                  </a:lnTo>
                  <a:lnTo>
                    <a:pt x="326" y="238"/>
                  </a:lnTo>
                  <a:lnTo>
                    <a:pt x="313" y="232"/>
                  </a:lnTo>
                  <a:lnTo>
                    <a:pt x="313" y="232"/>
                  </a:lnTo>
                  <a:lnTo>
                    <a:pt x="303" y="229"/>
                  </a:lnTo>
                  <a:lnTo>
                    <a:pt x="0" y="97"/>
                  </a:lnTo>
                  <a:lnTo>
                    <a:pt x="241" y="0"/>
                  </a:lnTo>
                  <a:lnTo>
                    <a:pt x="263" y="10"/>
                  </a:lnTo>
                  <a:lnTo>
                    <a:pt x="568" y="144"/>
                  </a:lnTo>
                  <a:lnTo>
                    <a:pt x="338" y="246"/>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5"/>
            <p:cNvSpPr>
              <a:spLocks/>
            </p:cNvSpPr>
            <p:nvPr userDrawn="1"/>
          </p:nvSpPr>
          <p:spPr bwMode="auto">
            <a:xfrm>
              <a:off x="2152650" y="947738"/>
              <a:ext cx="547688" cy="490538"/>
            </a:xfrm>
            <a:custGeom>
              <a:avLst/>
              <a:gdLst/>
              <a:ahLst/>
              <a:cxnLst>
                <a:cxn ang="0">
                  <a:pos x="606" y="353"/>
                </a:cxn>
                <a:cxn ang="0">
                  <a:pos x="52" y="111"/>
                </a:cxn>
                <a:cxn ang="0">
                  <a:pos x="230" y="0"/>
                </a:cxn>
                <a:cxn ang="0">
                  <a:pos x="21" y="92"/>
                </a:cxn>
                <a:cxn ang="0">
                  <a:pos x="16" y="96"/>
                </a:cxn>
                <a:cxn ang="0">
                  <a:pos x="12" y="106"/>
                </a:cxn>
                <a:cxn ang="0">
                  <a:pos x="10" y="111"/>
                </a:cxn>
                <a:cxn ang="0">
                  <a:pos x="14" y="124"/>
                </a:cxn>
                <a:cxn ang="0">
                  <a:pos x="24" y="132"/>
                </a:cxn>
                <a:cxn ang="0">
                  <a:pos x="584" y="375"/>
                </a:cxn>
                <a:cxn ang="0">
                  <a:pos x="594" y="380"/>
                </a:cxn>
                <a:cxn ang="0">
                  <a:pos x="608" y="387"/>
                </a:cxn>
                <a:cxn ang="0">
                  <a:pos x="632" y="408"/>
                </a:cxn>
                <a:cxn ang="0">
                  <a:pos x="650" y="434"/>
                </a:cxn>
                <a:cxn ang="0">
                  <a:pos x="658" y="464"/>
                </a:cxn>
                <a:cxn ang="0">
                  <a:pos x="660" y="479"/>
                </a:cxn>
                <a:cxn ang="0">
                  <a:pos x="658" y="502"/>
                </a:cxn>
                <a:cxn ang="0">
                  <a:pos x="651" y="523"/>
                </a:cxn>
                <a:cxn ang="0">
                  <a:pos x="643" y="536"/>
                </a:cxn>
                <a:cxn ang="0">
                  <a:pos x="622" y="561"/>
                </a:cxn>
                <a:cxn ang="0">
                  <a:pos x="596" y="578"/>
                </a:cxn>
                <a:cxn ang="0">
                  <a:pos x="566" y="587"/>
                </a:cxn>
                <a:cxn ang="0">
                  <a:pos x="551" y="589"/>
                </a:cxn>
                <a:cxn ang="0">
                  <a:pos x="530" y="585"/>
                </a:cxn>
                <a:cxn ang="0">
                  <a:pos x="507" y="578"/>
                </a:cxn>
                <a:cxn ang="0">
                  <a:pos x="495" y="573"/>
                </a:cxn>
                <a:cxn ang="0">
                  <a:pos x="21" y="368"/>
                </a:cxn>
                <a:cxn ang="0">
                  <a:pos x="16" y="366"/>
                </a:cxn>
                <a:cxn ang="0">
                  <a:pos x="5" y="372"/>
                </a:cxn>
                <a:cxn ang="0">
                  <a:pos x="2" y="375"/>
                </a:cxn>
                <a:cxn ang="0">
                  <a:pos x="2" y="387"/>
                </a:cxn>
                <a:cxn ang="0">
                  <a:pos x="9" y="396"/>
                </a:cxn>
                <a:cxn ang="0">
                  <a:pos x="482" y="599"/>
                </a:cxn>
                <a:cxn ang="0">
                  <a:pos x="495" y="608"/>
                </a:cxn>
                <a:cxn ang="0">
                  <a:pos x="523" y="616"/>
                </a:cxn>
                <a:cxn ang="0">
                  <a:pos x="551" y="618"/>
                </a:cxn>
                <a:cxn ang="0">
                  <a:pos x="551" y="618"/>
                </a:cxn>
                <a:cxn ang="0">
                  <a:pos x="591" y="613"/>
                </a:cxn>
                <a:cxn ang="0">
                  <a:pos x="627" y="595"/>
                </a:cxn>
                <a:cxn ang="0">
                  <a:pos x="656" y="569"/>
                </a:cxn>
                <a:cxn ang="0">
                  <a:pos x="679" y="535"/>
                </a:cxn>
                <a:cxn ang="0">
                  <a:pos x="684" y="521"/>
                </a:cxn>
                <a:cxn ang="0">
                  <a:pos x="689" y="493"/>
                </a:cxn>
                <a:cxn ang="0">
                  <a:pos x="689" y="479"/>
                </a:cxn>
                <a:cxn ang="0">
                  <a:pos x="684" y="439"/>
                </a:cxn>
                <a:cxn ang="0">
                  <a:pos x="667" y="405"/>
                </a:cxn>
                <a:cxn ang="0">
                  <a:pos x="641" y="373"/>
                </a:cxn>
                <a:cxn ang="0">
                  <a:pos x="606" y="353"/>
                </a:cxn>
              </a:cxnLst>
              <a:rect l="0" t="0" r="r" b="b"/>
              <a:pathLst>
                <a:path w="689" h="618">
                  <a:moveTo>
                    <a:pt x="606" y="353"/>
                  </a:moveTo>
                  <a:lnTo>
                    <a:pt x="606" y="353"/>
                  </a:lnTo>
                  <a:lnTo>
                    <a:pt x="592" y="347"/>
                  </a:lnTo>
                  <a:lnTo>
                    <a:pt x="52" y="111"/>
                  </a:lnTo>
                  <a:lnTo>
                    <a:pt x="230" y="33"/>
                  </a:lnTo>
                  <a:lnTo>
                    <a:pt x="230" y="0"/>
                  </a:lnTo>
                  <a:lnTo>
                    <a:pt x="21" y="92"/>
                  </a:lnTo>
                  <a:lnTo>
                    <a:pt x="21" y="92"/>
                  </a:lnTo>
                  <a:lnTo>
                    <a:pt x="21" y="92"/>
                  </a:lnTo>
                  <a:lnTo>
                    <a:pt x="16" y="96"/>
                  </a:lnTo>
                  <a:lnTo>
                    <a:pt x="14" y="101"/>
                  </a:lnTo>
                  <a:lnTo>
                    <a:pt x="12" y="106"/>
                  </a:lnTo>
                  <a:lnTo>
                    <a:pt x="10" y="111"/>
                  </a:lnTo>
                  <a:lnTo>
                    <a:pt x="10" y="111"/>
                  </a:lnTo>
                  <a:lnTo>
                    <a:pt x="12" y="118"/>
                  </a:lnTo>
                  <a:lnTo>
                    <a:pt x="14" y="124"/>
                  </a:lnTo>
                  <a:lnTo>
                    <a:pt x="19" y="129"/>
                  </a:lnTo>
                  <a:lnTo>
                    <a:pt x="24" y="132"/>
                  </a:lnTo>
                  <a:lnTo>
                    <a:pt x="582" y="375"/>
                  </a:lnTo>
                  <a:lnTo>
                    <a:pt x="584" y="375"/>
                  </a:lnTo>
                  <a:lnTo>
                    <a:pt x="584" y="375"/>
                  </a:lnTo>
                  <a:lnTo>
                    <a:pt x="594" y="380"/>
                  </a:lnTo>
                  <a:lnTo>
                    <a:pt x="594" y="380"/>
                  </a:lnTo>
                  <a:lnTo>
                    <a:pt x="608" y="387"/>
                  </a:lnTo>
                  <a:lnTo>
                    <a:pt x="622" y="398"/>
                  </a:lnTo>
                  <a:lnTo>
                    <a:pt x="632" y="408"/>
                  </a:lnTo>
                  <a:lnTo>
                    <a:pt x="643" y="420"/>
                  </a:lnTo>
                  <a:lnTo>
                    <a:pt x="650" y="434"/>
                  </a:lnTo>
                  <a:lnTo>
                    <a:pt x="655" y="448"/>
                  </a:lnTo>
                  <a:lnTo>
                    <a:pt x="658" y="464"/>
                  </a:lnTo>
                  <a:lnTo>
                    <a:pt x="660" y="479"/>
                  </a:lnTo>
                  <a:lnTo>
                    <a:pt x="660" y="479"/>
                  </a:lnTo>
                  <a:lnTo>
                    <a:pt x="658" y="490"/>
                  </a:lnTo>
                  <a:lnTo>
                    <a:pt x="658" y="502"/>
                  </a:lnTo>
                  <a:lnTo>
                    <a:pt x="655" y="512"/>
                  </a:lnTo>
                  <a:lnTo>
                    <a:pt x="651" y="523"/>
                  </a:lnTo>
                  <a:lnTo>
                    <a:pt x="651" y="523"/>
                  </a:lnTo>
                  <a:lnTo>
                    <a:pt x="643" y="536"/>
                  </a:lnTo>
                  <a:lnTo>
                    <a:pt x="634" y="550"/>
                  </a:lnTo>
                  <a:lnTo>
                    <a:pt x="622" y="561"/>
                  </a:lnTo>
                  <a:lnTo>
                    <a:pt x="610" y="571"/>
                  </a:lnTo>
                  <a:lnTo>
                    <a:pt x="596" y="578"/>
                  </a:lnTo>
                  <a:lnTo>
                    <a:pt x="582" y="583"/>
                  </a:lnTo>
                  <a:lnTo>
                    <a:pt x="566" y="587"/>
                  </a:lnTo>
                  <a:lnTo>
                    <a:pt x="551" y="589"/>
                  </a:lnTo>
                  <a:lnTo>
                    <a:pt x="551" y="589"/>
                  </a:lnTo>
                  <a:lnTo>
                    <a:pt x="540" y="587"/>
                  </a:lnTo>
                  <a:lnTo>
                    <a:pt x="530" y="585"/>
                  </a:lnTo>
                  <a:lnTo>
                    <a:pt x="518" y="583"/>
                  </a:lnTo>
                  <a:lnTo>
                    <a:pt x="507" y="578"/>
                  </a:lnTo>
                  <a:lnTo>
                    <a:pt x="507" y="578"/>
                  </a:lnTo>
                  <a:lnTo>
                    <a:pt x="495" y="573"/>
                  </a:lnTo>
                  <a:lnTo>
                    <a:pt x="495" y="573"/>
                  </a:lnTo>
                  <a:lnTo>
                    <a:pt x="21" y="368"/>
                  </a:lnTo>
                  <a:lnTo>
                    <a:pt x="21" y="368"/>
                  </a:lnTo>
                  <a:lnTo>
                    <a:pt x="16" y="366"/>
                  </a:lnTo>
                  <a:lnTo>
                    <a:pt x="10" y="368"/>
                  </a:lnTo>
                  <a:lnTo>
                    <a:pt x="5" y="372"/>
                  </a:lnTo>
                  <a:lnTo>
                    <a:pt x="2" y="375"/>
                  </a:lnTo>
                  <a:lnTo>
                    <a:pt x="2" y="375"/>
                  </a:lnTo>
                  <a:lnTo>
                    <a:pt x="0" y="382"/>
                  </a:lnTo>
                  <a:lnTo>
                    <a:pt x="2" y="387"/>
                  </a:lnTo>
                  <a:lnTo>
                    <a:pt x="3" y="392"/>
                  </a:lnTo>
                  <a:lnTo>
                    <a:pt x="9" y="396"/>
                  </a:lnTo>
                  <a:lnTo>
                    <a:pt x="482" y="599"/>
                  </a:lnTo>
                  <a:lnTo>
                    <a:pt x="482" y="599"/>
                  </a:lnTo>
                  <a:lnTo>
                    <a:pt x="495" y="608"/>
                  </a:lnTo>
                  <a:lnTo>
                    <a:pt x="495" y="608"/>
                  </a:lnTo>
                  <a:lnTo>
                    <a:pt x="509" y="611"/>
                  </a:lnTo>
                  <a:lnTo>
                    <a:pt x="523" y="616"/>
                  </a:lnTo>
                  <a:lnTo>
                    <a:pt x="537" y="618"/>
                  </a:lnTo>
                  <a:lnTo>
                    <a:pt x="551" y="618"/>
                  </a:lnTo>
                  <a:lnTo>
                    <a:pt x="551" y="618"/>
                  </a:lnTo>
                  <a:lnTo>
                    <a:pt x="551" y="618"/>
                  </a:lnTo>
                  <a:lnTo>
                    <a:pt x="572" y="616"/>
                  </a:lnTo>
                  <a:lnTo>
                    <a:pt x="591" y="613"/>
                  </a:lnTo>
                  <a:lnTo>
                    <a:pt x="610" y="606"/>
                  </a:lnTo>
                  <a:lnTo>
                    <a:pt x="627" y="595"/>
                  </a:lnTo>
                  <a:lnTo>
                    <a:pt x="643" y="585"/>
                  </a:lnTo>
                  <a:lnTo>
                    <a:pt x="656" y="569"/>
                  </a:lnTo>
                  <a:lnTo>
                    <a:pt x="669" y="554"/>
                  </a:lnTo>
                  <a:lnTo>
                    <a:pt x="679" y="535"/>
                  </a:lnTo>
                  <a:lnTo>
                    <a:pt x="679" y="535"/>
                  </a:lnTo>
                  <a:lnTo>
                    <a:pt x="684" y="521"/>
                  </a:lnTo>
                  <a:lnTo>
                    <a:pt x="688" y="507"/>
                  </a:lnTo>
                  <a:lnTo>
                    <a:pt x="689" y="493"/>
                  </a:lnTo>
                  <a:lnTo>
                    <a:pt x="689" y="479"/>
                  </a:lnTo>
                  <a:lnTo>
                    <a:pt x="689" y="479"/>
                  </a:lnTo>
                  <a:lnTo>
                    <a:pt x="688" y="460"/>
                  </a:lnTo>
                  <a:lnTo>
                    <a:pt x="684" y="439"/>
                  </a:lnTo>
                  <a:lnTo>
                    <a:pt x="677" y="422"/>
                  </a:lnTo>
                  <a:lnTo>
                    <a:pt x="667" y="405"/>
                  </a:lnTo>
                  <a:lnTo>
                    <a:pt x="656" y="387"/>
                  </a:lnTo>
                  <a:lnTo>
                    <a:pt x="641" y="373"/>
                  </a:lnTo>
                  <a:lnTo>
                    <a:pt x="625" y="361"/>
                  </a:lnTo>
                  <a:lnTo>
                    <a:pt x="606" y="353"/>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6"/>
            <p:cNvSpPr>
              <a:spLocks/>
            </p:cNvSpPr>
            <p:nvPr userDrawn="1"/>
          </p:nvSpPr>
          <p:spPr bwMode="auto">
            <a:xfrm>
              <a:off x="2152650" y="947738"/>
              <a:ext cx="547688" cy="490538"/>
            </a:xfrm>
            <a:custGeom>
              <a:avLst/>
              <a:gdLst/>
              <a:ahLst/>
              <a:cxnLst>
                <a:cxn ang="0">
                  <a:pos x="606" y="353"/>
                </a:cxn>
                <a:cxn ang="0">
                  <a:pos x="52" y="111"/>
                </a:cxn>
                <a:cxn ang="0">
                  <a:pos x="230" y="0"/>
                </a:cxn>
                <a:cxn ang="0">
                  <a:pos x="21" y="92"/>
                </a:cxn>
                <a:cxn ang="0">
                  <a:pos x="16" y="96"/>
                </a:cxn>
                <a:cxn ang="0">
                  <a:pos x="12" y="106"/>
                </a:cxn>
                <a:cxn ang="0">
                  <a:pos x="10" y="111"/>
                </a:cxn>
                <a:cxn ang="0">
                  <a:pos x="14" y="124"/>
                </a:cxn>
                <a:cxn ang="0">
                  <a:pos x="24" y="132"/>
                </a:cxn>
                <a:cxn ang="0">
                  <a:pos x="584" y="375"/>
                </a:cxn>
                <a:cxn ang="0">
                  <a:pos x="594" y="380"/>
                </a:cxn>
                <a:cxn ang="0">
                  <a:pos x="608" y="387"/>
                </a:cxn>
                <a:cxn ang="0">
                  <a:pos x="632" y="408"/>
                </a:cxn>
                <a:cxn ang="0">
                  <a:pos x="650" y="434"/>
                </a:cxn>
                <a:cxn ang="0">
                  <a:pos x="658" y="464"/>
                </a:cxn>
                <a:cxn ang="0">
                  <a:pos x="660" y="479"/>
                </a:cxn>
                <a:cxn ang="0">
                  <a:pos x="658" y="502"/>
                </a:cxn>
                <a:cxn ang="0">
                  <a:pos x="651" y="523"/>
                </a:cxn>
                <a:cxn ang="0">
                  <a:pos x="643" y="536"/>
                </a:cxn>
                <a:cxn ang="0">
                  <a:pos x="622" y="561"/>
                </a:cxn>
                <a:cxn ang="0">
                  <a:pos x="596" y="578"/>
                </a:cxn>
                <a:cxn ang="0">
                  <a:pos x="566" y="587"/>
                </a:cxn>
                <a:cxn ang="0">
                  <a:pos x="551" y="589"/>
                </a:cxn>
                <a:cxn ang="0">
                  <a:pos x="530" y="585"/>
                </a:cxn>
                <a:cxn ang="0">
                  <a:pos x="507" y="578"/>
                </a:cxn>
                <a:cxn ang="0">
                  <a:pos x="495" y="573"/>
                </a:cxn>
                <a:cxn ang="0">
                  <a:pos x="21" y="368"/>
                </a:cxn>
                <a:cxn ang="0">
                  <a:pos x="16" y="366"/>
                </a:cxn>
                <a:cxn ang="0">
                  <a:pos x="5" y="372"/>
                </a:cxn>
                <a:cxn ang="0">
                  <a:pos x="2" y="375"/>
                </a:cxn>
                <a:cxn ang="0">
                  <a:pos x="2" y="387"/>
                </a:cxn>
                <a:cxn ang="0">
                  <a:pos x="9" y="396"/>
                </a:cxn>
                <a:cxn ang="0">
                  <a:pos x="482" y="599"/>
                </a:cxn>
                <a:cxn ang="0">
                  <a:pos x="495" y="608"/>
                </a:cxn>
                <a:cxn ang="0">
                  <a:pos x="523" y="616"/>
                </a:cxn>
                <a:cxn ang="0">
                  <a:pos x="551" y="618"/>
                </a:cxn>
                <a:cxn ang="0">
                  <a:pos x="551" y="618"/>
                </a:cxn>
                <a:cxn ang="0">
                  <a:pos x="591" y="613"/>
                </a:cxn>
                <a:cxn ang="0">
                  <a:pos x="627" y="595"/>
                </a:cxn>
                <a:cxn ang="0">
                  <a:pos x="656" y="569"/>
                </a:cxn>
                <a:cxn ang="0">
                  <a:pos x="679" y="535"/>
                </a:cxn>
                <a:cxn ang="0">
                  <a:pos x="684" y="521"/>
                </a:cxn>
                <a:cxn ang="0">
                  <a:pos x="689" y="493"/>
                </a:cxn>
                <a:cxn ang="0">
                  <a:pos x="689" y="479"/>
                </a:cxn>
                <a:cxn ang="0">
                  <a:pos x="684" y="439"/>
                </a:cxn>
                <a:cxn ang="0">
                  <a:pos x="667" y="405"/>
                </a:cxn>
                <a:cxn ang="0">
                  <a:pos x="641" y="373"/>
                </a:cxn>
                <a:cxn ang="0">
                  <a:pos x="606" y="353"/>
                </a:cxn>
              </a:cxnLst>
              <a:rect l="0" t="0" r="r" b="b"/>
              <a:pathLst>
                <a:path w="689" h="618">
                  <a:moveTo>
                    <a:pt x="606" y="353"/>
                  </a:moveTo>
                  <a:lnTo>
                    <a:pt x="606" y="353"/>
                  </a:lnTo>
                  <a:lnTo>
                    <a:pt x="592" y="347"/>
                  </a:lnTo>
                  <a:lnTo>
                    <a:pt x="52" y="111"/>
                  </a:lnTo>
                  <a:lnTo>
                    <a:pt x="230" y="33"/>
                  </a:lnTo>
                  <a:lnTo>
                    <a:pt x="230" y="0"/>
                  </a:lnTo>
                  <a:lnTo>
                    <a:pt x="21" y="92"/>
                  </a:lnTo>
                  <a:lnTo>
                    <a:pt x="21" y="92"/>
                  </a:lnTo>
                  <a:lnTo>
                    <a:pt x="21" y="92"/>
                  </a:lnTo>
                  <a:lnTo>
                    <a:pt x="16" y="96"/>
                  </a:lnTo>
                  <a:lnTo>
                    <a:pt x="14" y="101"/>
                  </a:lnTo>
                  <a:lnTo>
                    <a:pt x="12" y="106"/>
                  </a:lnTo>
                  <a:lnTo>
                    <a:pt x="10" y="111"/>
                  </a:lnTo>
                  <a:lnTo>
                    <a:pt x="10" y="111"/>
                  </a:lnTo>
                  <a:lnTo>
                    <a:pt x="12" y="118"/>
                  </a:lnTo>
                  <a:lnTo>
                    <a:pt x="14" y="124"/>
                  </a:lnTo>
                  <a:lnTo>
                    <a:pt x="19" y="129"/>
                  </a:lnTo>
                  <a:lnTo>
                    <a:pt x="24" y="132"/>
                  </a:lnTo>
                  <a:lnTo>
                    <a:pt x="582" y="375"/>
                  </a:lnTo>
                  <a:lnTo>
                    <a:pt x="584" y="375"/>
                  </a:lnTo>
                  <a:lnTo>
                    <a:pt x="584" y="375"/>
                  </a:lnTo>
                  <a:lnTo>
                    <a:pt x="594" y="380"/>
                  </a:lnTo>
                  <a:lnTo>
                    <a:pt x="594" y="380"/>
                  </a:lnTo>
                  <a:lnTo>
                    <a:pt x="608" y="387"/>
                  </a:lnTo>
                  <a:lnTo>
                    <a:pt x="622" y="398"/>
                  </a:lnTo>
                  <a:lnTo>
                    <a:pt x="632" y="408"/>
                  </a:lnTo>
                  <a:lnTo>
                    <a:pt x="643" y="420"/>
                  </a:lnTo>
                  <a:lnTo>
                    <a:pt x="650" y="434"/>
                  </a:lnTo>
                  <a:lnTo>
                    <a:pt x="655" y="448"/>
                  </a:lnTo>
                  <a:lnTo>
                    <a:pt x="658" y="464"/>
                  </a:lnTo>
                  <a:lnTo>
                    <a:pt x="660" y="479"/>
                  </a:lnTo>
                  <a:lnTo>
                    <a:pt x="660" y="479"/>
                  </a:lnTo>
                  <a:lnTo>
                    <a:pt x="658" y="490"/>
                  </a:lnTo>
                  <a:lnTo>
                    <a:pt x="658" y="502"/>
                  </a:lnTo>
                  <a:lnTo>
                    <a:pt x="655" y="512"/>
                  </a:lnTo>
                  <a:lnTo>
                    <a:pt x="651" y="523"/>
                  </a:lnTo>
                  <a:lnTo>
                    <a:pt x="651" y="523"/>
                  </a:lnTo>
                  <a:lnTo>
                    <a:pt x="643" y="536"/>
                  </a:lnTo>
                  <a:lnTo>
                    <a:pt x="634" y="550"/>
                  </a:lnTo>
                  <a:lnTo>
                    <a:pt x="622" y="561"/>
                  </a:lnTo>
                  <a:lnTo>
                    <a:pt x="610" y="571"/>
                  </a:lnTo>
                  <a:lnTo>
                    <a:pt x="596" y="578"/>
                  </a:lnTo>
                  <a:lnTo>
                    <a:pt x="582" y="583"/>
                  </a:lnTo>
                  <a:lnTo>
                    <a:pt x="566" y="587"/>
                  </a:lnTo>
                  <a:lnTo>
                    <a:pt x="551" y="589"/>
                  </a:lnTo>
                  <a:lnTo>
                    <a:pt x="551" y="589"/>
                  </a:lnTo>
                  <a:lnTo>
                    <a:pt x="540" y="587"/>
                  </a:lnTo>
                  <a:lnTo>
                    <a:pt x="530" y="585"/>
                  </a:lnTo>
                  <a:lnTo>
                    <a:pt x="518" y="583"/>
                  </a:lnTo>
                  <a:lnTo>
                    <a:pt x="507" y="578"/>
                  </a:lnTo>
                  <a:lnTo>
                    <a:pt x="507" y="578"/>
                  </a:lnTo>
                  <a:lnTo>
                    <a:pt x="495" y="573"/>
                  </a:lnTo>
                  <a:lnTo>
                    <a:pt x="495" y="573"/>
                  </a:lnTo>
                  <a:lnTo>
                    <a:pt x="21" y="368"/>
                  </a:lnTo>
                  <a:lnTo>
                    <a:pt x="21" y="368"/>
                  </a:lnTo>
                  <a:lnTo>
                    <a:pt x="16" y="366"/>
                  </a:lnTo>
                  <a:lnTo>
                    <a:pt x="10" y="368"/>
                  </a:lnTo>
                  <a:lnTo>
                    <a:pt x="5" y="372"/>
                  </a:lnTo>
                  <a:lnTo>
                    <a:pt x="2" y="375"/>
                  </a:lnTo>
                  <a:lnTo>
                    <a:pt x="2" y="375"/>
                  </a:lnTo>
                  <a:lnTo>
                    <a:pt x="0" y="382"/>
                  </a:lnTo>
                  <a:lnTo>
                    <a:pt x="2" y="387"/>
                  </a:lnTo>
                  <a:lnTo>
                    <a:pt x="3" y="392"/>
                  </a:lnTo>
                  <a:lnTo>
                    <a:pt x="9" y="396"/>
                  </a:lnTo>
                  <a:lnTo>
                    <a:pt x="482" y="599"/>
                  </a:lnTo>
                  <a:lnTo>
                    <a:pt x="482" y="599"/>
                  </a:lnTo>
                  <a:lnTo>
                    <a:pt x="495" y="608"/>
                  </a:lnTo>
                  <a:lnTo>
                    <a:pt x="495" y="608"/>
                  </a:lnTo>
                  <a:lnTo>
                    <a:pt x="509" y="611"/>
                  </a:lnTo>
                  <a:lnTo>
                    <a:pt x="523" y="616"/>
                  </a:lnTo>
                  <a:lnTo>
                    <a:pt x="537" y="618"/>
                  </a:lnTo>
                  <a:lnTo>
                    <a:pt x="551" y="618"/>
                  </a:lnTo>
                  <a:lnTo>
                    <a:pt x="551" y="618"/>
                  </a:lnTo>
                  <a:lnTo>
                    <a:pt x="551" y="618"/>
                  </a:lnTo>
                  <a:lnTo>
                    <a:pt x="572" y="616"/>
                  </a:lnTo>
                  <a:lnTo>
                    <a:pt x="591" y="613"/>
                  </a:lnTo>
                  <a:lnTo>
                    <a:pt x="610" y="606"/>
                  </a:lnTo>
                  <a:lnTo>
                    <a:pt x="627" y="595"/>
                  </a:lnTo>
                  <a:lnTo>
                    <a:pt x="643" y="585"/>
                  </a:lnTo>
                  <a:lnTo>
                    <a:pt x="656" y="569"/>
                  </a:lnTo>
                  <a:lnTo>
                    <a:pt x="669" y="554"/>
                  </a:lnTo>
                  <a:lnTo>
                    <a:pt x="679" y="535"/>
                  </a:lnTo>
                  <a:lnTo>
                    <a:pt x="679" y="535"/>
                  </a:lnTo>
                  <a:lnTo>
                    <a:pt x="684" y="521"/>
                  </a:lnTo>
                  <a:lnTo>
                    <a:pt x="688" y="507"/>
                  </a:lnTo>
                  <a:lnTo>
                    <a:pt x="689" y="493"/>
                  </a:lnTo>
                  <a:lnTo>
                    <a:pt x="689" y="479"/>
                  </a:lnTo>
                  <a:lnTo>
                    <a:pt x="689" y="479"/>
                  </a:lnTo>
                  <a:lnTo>
                    <a:pt x="688" y="460"/>
                  </a:lnTo>
                  <a:lnTo>
                    <a:pt x="684" y="439"/>
                  </a:lnTo>
                  <a:lnTo>
                    <a:pt x="677" y="422"/>
                  </a:lnTo>
                  <a:lnTo>
                    <a:pt x="667" y="405"/>
                  </a:lnTo>
                  <a:lnTo>
                    <a:pt x="656" y="387"/>
                  </a:lnTo>
                  <a:lnTo>
                    <a:pt x="641" y="373"/>
                  </a:lnTo>
                  <a:lnTo>
                    <a:pt x="625" y="361"/>
                  </a:lnTo>
                  <a:lnTo>
                    <a:pt x="606" y="353"/>
                  </a:lnTo>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8" name="Picture 27" descr="Achieve_more_bar.png"/>
          <p:cNvPicPr>
            <a:picLocks noChangeAspect="1"/>
          </p:cNvPicPr>
          <p:nvPr/>
        </p:nvPicPr>
        <p:blipFill>
          <a:blip r:embed="rId2" cstate="print"/>
          <a:stretch>
            <a:fillRect/>
          </a:stretch>
        </p:blipFill>
        <p:spPr>
          <a:xfrm>
            <a:off x="3188969" y="3832097"/>
            <a:ext cx="1550224" cy="482728"/>
          </a:xfrm>
          <a:prstGeom prst="rect">
            <a:avLst/>
          </a:prstGeom>
        </p:spPr>
      </p:pic>
      <p:pic>
        <p:nvPicPr>
          <p:cNvPr id="30" name="Picture 29" descr="CCI Logo - horizontal white.png"/>
          <p:cNvPicPr>
            <a:picLocks noChangeAspect="1"/>
          </p:cNvPicPr>
          <p:nvPr/>
        </p:nvPicPr>
        <p:blipFill>
          <a:blip r:embed="rId3" cstate="print"/>
          <a:stretch>
            <a:fillRect/>
          </a:stretch>
        </p:blipFill>
        <p:spPr>
          <a:xfrm>
            <a:off x="746757" y="5534126"/>
            <a:ext cx="1882144" cy="469292"/>
          </a:xfrm>
          <a:prstGeom prst="rect">
            <a:avLst/>
          </a:prstGeom>
        </p:spPr>
      </p:pic>
      <p:pic>
        <p:nvPicPr>
          <p:cNvPr id="24" name="Picture 23" descr="Core Excel image.png"/>
          <p:cNvPicPr>
            <a:picLocks noChangeAspect="1"/>
          </p:cNvPicPr>
          <p:nvPr/>
        </p:nvPicPr>
        <p:blipFill>
          <a:blip r:embed="rId4" cstate="print"/>
          <a:stretch>
            <a:fillRect/>
          </a:stretch>
        </p:blipFill>
        <p:spPr>
          <a:xfrm>
            <a:off x="5027848" y="652551"/>
            <a:ext cx="3435668" cy="343566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CA" smtClean="0"/>
              <a:t>© CCI Learning Solutions Inc. </a:t>
            </a:r>
            <a:endParaRPr lang="en-CA"/>
          </a:p>
        </p:txBody>
      </p:sp>
      <p:sp>
        <p:nvSpPr>
          <p:cNvPr id="6" name="Slide Number Placeholder 5"/>
          <p:cNvSpPr>
            <a:spLocks noGrp="1"/>
          </p:cNvSpPr>
          <p:nvPr>
            <p:ph type="sldNum" sz="quarter" idx="12"/>
          </p:nvPr>
        </p:nvSpPr>
        <p:spPr/>
        <p:txBody>
          <a:bodyPr/>
          <a:lstStyle/>
          <a:p>
            <a:fld id="{98D45953-A463-486C-8E83-12469C611990}"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9620" y="2200275"/>
            <a:ext cx="4098959" cy="3925888"/>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3890" y="2200275"/>
            <a:ext cx="4106482" cy="3925888"/>
          </a:xfrm>
        </p:spPr>
        <p:txBody>
          <a:bodyPr>
            <a:normAutofit/>
          </a:bodyPr>
          <a:lstStyle>
            <a:lvl1pPr>
              <a:defRPr lang="en-US" smtClean="0"/>
            </a:lvl1pPr>
            <a:lvl2pPr>
              <a:defRPr lang="en-US" smtClean="0"/>
            </a:lvl2pPr>
            <a:lvl3pPr>
              <a:defRPr lang="en-US" smtClean="0"/>
            </a:lvl3pPr>
            <a:lvl4pPr>
              <a:defRPr lang="en-US" smtClean="0"/>
            </a:lvl4pPr>
            <a:lvl5pPr>
              <a:defRPr lang="en-US"/>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
        <p:nvSpPr>
          <p:cNvPr id="7" name="Slide Number Placeholder 6"/>
          <p:cNvSpPr>
            <a:spLocks noGrp="1"/>
          </p:cNvSpPr>
          <p:nvPr>
            <p:ph type="sldNum" sz="quarter" idx="12"/>
          </p:nvPr>
        </p:nvSpPr>
        <p:spPr/>
        <p:txBody>
          <a:bodyPr/>
          <a:lstStyle/>
          <a:p>
            <a:fld id="{98D45953-A463-486C-8E83-12469C611990}"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CA" smtClean="0"/>
              <a:t>© CCI Learning Solutions Inc. </a:t>
            </a:r>
            <a:endParaRPr lang="en-CA"/>
          </a:p>
        </p:txBody>
      </p:sp>
      <p:sp>
        <p:nvSpPr>
          <p:cNvPr id="5" name="Slide Number Placeholder 4"/>
          <p:cNvSpPr>
            <a:spLocks noGrp="1"/>
          </p:cNvSpPr>
          <p:nvPr>
            <p:ph type="sldNum" sz="quarter" idx="12"/>
          </p:nvPr>
        </p:nvSpPr>
        <p:spPr/>
        <p:txBody>
          <a:bodyPr/>
          <a:lstStyle/>
          <a:p>
            <a:fld id="{98D45953-A463-486C-8E83-12469C611990}"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24"/>
          <p:cNvGrpSpPr/>
          <p:nvPr/>
        </p:nvGrpSpPr>
        <p:grpSpPr>
          <a:xfrm>
            <a:off x="220662" y="322562"/>
            <a:ext cx="8683625" cy="898525"/>
            <a:chOff x="230188" y="900113"/>
            <a:chExt cx="8683625" cy="898525"/>
          </a:xfrm>
        </p:grpSpPr>
        <p:sp>
          <p:nvSpPr>
            <p:cNvPr id="1033" name="Freeform 9"/>
            <p:cNvSpPr>
              <a:spLocks/>
            </p:cNvSpPr>
            <p:nvPr userDrawn="1"/>
          </p:nvSpPr>
          <p:spPr bwMode="auto">
            <a:xfrm>
              <a:off x="230188" y="900113"/>
              <a:ext cx="8683625" cy="898525"/>
            </a:xfrm>
            <a:custGeom>
              <a:avLst/>
              <a:gdLst/>
              <a:ahLst/>
              <a:cxnLst>
                <a:cxn ang="0">
                  <a:pos x="5186" y="326"/>
                </a:cxn>
                <a:cxn ang="0">
                  <a:pos x="5188" y="322"/>
                </a:cxn>
                <a:cxn ang="0">
                  <a:pos x="5188" y="318"/>
                </a:cxn>
                <a:cxn ang="0">
                  <a:pos x="5190" y="314"/>
                </a:cxn>
                <a:cxn ang="0">
                  <a:pos x="5192" y="310"/>
                </a:cxn>
                <a:cxn ang="0">
                  <a:pos x="5194" y="306"/>
                </a:cxn>
                <a:cxn ang="0">
                  <a:pos x="5198" y="302"/>
                </a:cxn>
                <a:cxn ang="0">
                  <a:pos x="5200" y="298"/>
                </a:cxn>
                <a:cxn ang="0">
                  <a:pos x="5204" y="294"/>
                </a:cxn>
                <a:cxn ang="0">
                  <a:pos x="5208" y="292"/>
                </a:cxn>
                <a:cxn ang="0">
                  <a:pos x="5212" y="290"/>
                </a:cxn>
                <a:cxn ang="0">
                  <a:pos x="5216" y="288"/>
                </a:cxn>
                <a:cxn ang="0">
                  <a:pos x="5220" y="286"/>
                </a:cxn>
                <a:cxn ang="0">
                  <a:pos x="5224" y="284"/>
                </a:cxn>
                <a:cxn ang="0">
                  <a:pos x="5230" y="284"/>
                </a:cxn>
                <a:cxn ang="0">
                  <a:pos x="5234" y="284"/>
                </a:cxn>
                <a:cxn ang="0">
                  <a:pos x="5470" y="284"/>
                </a:cxn>
                <a:cxn ang="0">
                  <a:pos x="5470" y="0"/>
                </a:cxn>
                <a:cxn ang="0">
                  <a:pos x="92" y="0"/>
                </a:cxn>
                <a:cxn ang="0">
                  <a:pos x="92" y="0"/>
                </a:cxn>
                <a:cxn ang="0">
                  <a:pos x="74" y="2"/>
                </a:cxn>
                <a:cxn ang="0">
                  <a:pos x="56" y="8"/>
                </a:cxn>
                <a:cxn ang="0">
                  <a:pos x="40" y="16"/>
                </a:cxn>
                <a:cxn ang="0">
                  <a:pos x="26" y="28"/>
                </a:cxn>
                <a:cxn ang="0">
                  <a:pos x="16" y="40"/>
                </a:cxn>
                <a:cxn ang="0">
                  <a:pos x="8" y="56"/>
                </a:cxn>
                <a:cxn ang="0">
                  <a:pos x="2" y="74"/>
                </a:cxn>
                <a:cxn ang="0">
                  <a:pos x="0" y="92"/>
                </a:cxn>
                <a:cxn ang="0">
                  <a:pos x="0" y="566"/>
                </a:cxn>
                <a:cxn ang="0">
                  <a:pos x="5186" y="566"/>
                </a:cxn>
                <a:cxn ang="0">
                  <a:pos x="5186" y="332"/>
                </a:cxn>
                <a:cxn ang="0">
                  <a:pos x="5186" y="326"/>
                </a:cxn>
              </a:cxnLst>
              <a:rect l="0" t="0" r="r" b="b"/>
              <a:pathLst>
                <a:path w="5470" h="566">
                  <a:moveTo>
                    <a:pt x="5186" y="326"/>
                  </a:moveTo>
                  <a:lnTo>
                    <a:pt x="5188" y="322"/>
                  </a:lnTo>
                  <a:lnTo>
                    <a:pt x="5188" y="318"/>
                  </a:lnTo>
                  <a:lnTo>
                    <a:pt x="5190" y="314"/>
                  </a:lnTo>
                  <a:lnTo>
                    <a:pt x="5192" y="310"/>
                  </a:lnTo>
                  <a:lnTo>
                    <a:pt x="5194" y="306"/>
                  </a:lnTo>
                  <a:lnTo>
                    <a:pt x="5198" y="302"/>
                  </a:lnTo>
                  <a:lnTo>
                    <a:pt x="5200" y="298"/>
                  </a:lnTo>
                  <a:lnTo>
                    <a:pt x="5204" y="294"/>
                  </a:lnTo>
                  <a:lnTo>
                    <a:pt x="5208" y="292"/>
                  </a:lnTo>
                  <a:lnTo>
                    <a:pt x="5212" y="290"/>
                  </a:lnTo>
                  <a:lnTo>
                    <a:pt x="5216" y="288"/>
                  </a:lnTo>
                  <a:lnTo>
                    <a:pt x="5220" y="286"/>
                  </a:lnTo>
                  <a:lnTo>
                    <a:pt x="5224" y="284"/>
                  </a:lnTo>
                  <a:lnTo>
                    <a:pt x="5230" y="284"/>
                  </a:lnTo>
                  <a:lnTo>
                    <a:pt x="5234" y="284"/>
                  </a:lnTo>
                  <a:lnTo>
                    <a:pt x="5470" y="284"/>
                  </a:lnTo>
                  <a:lnTo>
                    <a:pt x="5470" y="0"/>
                  </a:lnTo>
                  <a:lnTo>
                    <a:pt x="92" y="0"/>
                  </a:lnTo>
                  <a:lnTo>
                    <a:pt x="92" y="0"/>
                  </a:lnTo>
                  <a:lnTo>
                    <a:pt x="74" y="2"/>
                  </a:lnTo>
                  <a:lnTo>
                    <a:pt x="56" y="8"/>
                  </a:lnTo>
                  <a:lnTo>
                    <a:pt x="40" y="16"/>
                  </a:lnTo>
                  <a:lnTo>
                    <a:pt x="26" y="28"/>
                  </a:lnTo>
                  <a:lnTo>
                    <a:pt x="16" y="40"/>
                  </a:lnTo>
                  <a:lnTo>
                    <a:pt x="8" y="56"/>
                  </a:lnTo>
                  <a:lnTo>
                    <a:pt x="2" y="74"/>
                  </a:lnTo>
                  <a:lnTo>
                    <a:pt x="0" y="92"/>
                  </a:lnTo>
                  <a:lnTo>
                    <a:pt x="0" y="566"/>
                  </a:lnTo>
                  <a:lnTo>
                    <a:pt x="5186" y="566"/>
                  </a:lnTo>
                  <a:lnTo>
                    <a:pt x="5186" y="332"/>
                  </a:lnTo>
                  <a:lnTo>
                    <a:pt x="5186" y="326"/>
                  </a:lnTo>
                  <a:close/>
                </a:path>
              </a:pathLst>
            </a:custGeom>
            <a:gradFill flip="none" rotWithShape="1">
              <a:gsLst>
                <a:gs pos="0">
                  <a:srgbClr val="F36E2D"/>
                </a:gs>
                <a:gs pos="100000">
                  <a:srgbClr val="FEBE32"/>
                </a:gs>
              </a:gsLst>
              <a:path path="circle">
                <a:fillToRect l="100000" b="100000"/>
              </a:path>
              <a:tileRect t="-100000" r="-100000"/>
            </a:gradFill>
            <a:ln>
              <a:noFill/>
            </a:ln>
            <a:effectLst>
              <a:outerShdw blurRad="88900" dist="635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36" name="Freeform 12"/>
            <p:cNvSpPr>
              <a:spLocks/>
            </p:cNvSpPr>
            <p:nvPr userDrawn="1"/>
          </p:nvSpPr>
          <p:spPr bwMode="auto">
            <a:xfrm>
              <a:off x="8454676" y="1348165"/>
              <a:ext cx="444500" cy="447675"/>
            </a:xfrm>
            <a:custGeom>
              <a:avLst/>
              <a:gdLst/>
              <a:ahLst/>
              <a:cxnLst>
                <a:cxn ang="0">
                  <a:pos x="280" y="0"/>
                </a:cxn>
                <a:cxn ang="0">
                  <a:pos x="48" y="0"/>
                </a:cxn>
                <a:cxn ang="0">
                  <a:pos x="44" y="0"/>
                </a:cxn>
                <a:cxn ang="0">
                  <a:pos x="38" y="0"/>
                </a:cxn>
                <a:cxn ang="0">
                  <a:pos x="34" y="2"/>
                </a:cxn>
                <a:cxn ang="0">
                  <a:pos x="30" y="4"/>
                </a:cxn>
                <a:cxn ang="0">
                  <a:pos x="26" y="6"/>
                </a:cxn>
                <a:cxn ang="0">
                  <a:pos x="22" y="8"/>
                </a:cxn>
                <a:cxn ang="0">
                  <a:pos x="18" y="10"/>
                </a:cxn>
                <a:cxn ang="0">
                  <a:pos x="14" y="14"/>
                </a:cxn>
                <a:cxn ang="0">
                  <a:pos x="12" y="18"/>
                </a:cxn>
                <a:cxn ang="0">
                  <a:pos x="8" y="22"/>
                </a:cxn>
                <a:cxn ang="0">
                  <a:pos x="6" y="26"/>
                </a:cxn>
                <a:cxn ang="0">
                  <a:pos x="4" y="30"/>
                </a:cxn>
                <a:cxn ang="0">
                  <a:pos x="2" y="34"/>
                </a:cxn>
                <a:cxn ang="0">
                  <a:pos x="2" y="38"/>
                </a:cxn>
                <a:cxn ang="0">
                  <a:pos x="0" y="42"/>
                </a:cxn>
                <a:cxn ang="0">
                  <a:pos x="0" y="48"/>
                </a:cxn>
                <a:cxn ang="0">
                  <a:pos x="0" y="282"/>
                </a:cxn>
                <a:cxn ang="0">
                  <a:pos x="2" y="282"/>
                </a:cxn>
                <a:cxn ang="0">
                  <a:pos x="280" y="2"/>
                </a:cxn>
                <a:cxn ang="0">
                  <a:pos x="280" y="0"/>
                </a:cxn>
              </a:cxnLst>
              <a:rect l="0" t="0" r="r" b="b"/>
              <a:pathLst>
                <a:path w="280" h="282">
                  <a:moveTo>
                    <a:pt x="280" y="0"/>
                  </a:moveTo>
                  <a:lnTo>
                    <a:pt x="48" y="0"/>
                  </a:lnTo>
                  <a:lnTo>
                    <a:pt x="44" y="0"/>
                  </a:lnTo>
                  <a:lnTo>
                    <a:pt x="38" y="0"/>
                  </a:lnTo>
                  <a:lnTo>
                    <a:pt x="34" y="2"/>
                  </a:lnTo>
                  <a:lnTo>
                    <a:pt x="30" y="4"/>
                  </a:lnTo>
                  <a:lnTo>
                    <a:pt x="26" y="6"/>
                  </a:lnTo>
                  <a:lnTo>
                    <a:pt x="22" y="8"/>
                  </a:lnTo>
                  <a:lnTo>
                    <a:pt x="18" y="10"/>
                  </a:lnTo>
                  <a:lnTo>
                    <a:pt x="14" y="14"/>
                  </a:lnTo>
                  <a:lnTo>
                    <a:pt x="12" y="18"/>
                  </a:lnTo>
                  <a:lnTo>
                    <a:pt x="8" y="22"/>
                  </a:lnTo>
                  <a:lnTo>
                    <a:pt x="6" y="26"/>
                  </a:lnTo>
                  <a:lnTo>
                    <a:pt x="4" y="30"/>
                  </a:lnTo>
                  <a:lnTo>
                    <a:pt x="2" y="34"/>
                  </a:lnTo>
                  <a:lnTo>
                    <a:pt x="2" y="38"/>
                  </a:lnTo>
                  <a:lnTo>
                    <a:pt x="0" y="42"/>
                  </a:lnTo>
                  <a:lnTo>
                    <a:pt x="0" y="48"/>
                  </a:lnTo>
                  <a:lnTo>
                    <a:pt x="0" y="282"/>
                  </a:lnTo>
                  <a:lnTo>
                    <a:pt x="2" y="282"/>
                  </a:lnTo>
                  <a:lnTo>
                    <a:pt x="280" y="2"/>
                  </a:lnTo>
                  <a:lnTo>
                    <a:pt x="280" y="0"/>
                  </a:lnTo>
                  <a:close/>
                </a:path>
              </a:pathLst>
            </a:custGeom>
            <a:solidFill>
              <a:srgbClr val="FFC425"/>
            </a:solidFill>
            <a:ln>
              <a:noFill/>
            </a:ln>
            <a:effectLst>
              <a:outerShdw blurRad="88900" dist="635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grpSp>
      <p:sp>
        <p:nvSpPr>
          <p:cNvPr id="2" name="Title Placeholder 1"/>
          <p:cNvSpPr>
            <a:spLocks noGrp="1"/>
          </p:cNvSpPr>
          <p:nvPr>
            <p:ph type="title"/>
          </p:nvPr>
        </p:nvSpPr>
        <p:spPr>
          <a:xfrm>
            <a:off x="268015" y="1430766"/>
            <a:ext cx="8560676" cy="607583"/>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3780" y="2200276"/>
            <a:ext cx="8544910" cy="39258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30191" y="6368527"/>
            <a:ext cx="2895600" cy="234617"/>
          </a:xfrm>
          <a:prstGeom prst="rect">
            <a:avLst/>
          </a:prstGeom>
        </p:spPr>
        <p:txBody>
          <a:bodyPr vert="horz" lIns="91440" tIns="45720" rIns="91440" bIns="45720" rtlCol="0" anchor="t" anchorCtr="0"/>
          <a:lstStyle>
            <a:lvl1pPr algn="l">
              <a:defRPr sz="800">
                <a:solidFill>
                  <a:srgbClr val="626262"/>
                </a:solidFill>
                <a:latin typeface="Arial" pitchFamily="34" charset="0"/>
                <a:cs typeface="Arial" pitchFamily="34" charset="0"/>
              </a:defRPr>
            </a:lvl1pPr>
          </a:lstStyle>
          <a:p>
            <a:r>
              <a:rPr lang="en-CA" smtClean="0"/>
              <a:t>© CCI Learning Solutions Inc. </a:t>
            </a:r>
            <a:endParaRPr lang="en-CA"/>
          </a:p>
        </p:txBody>
      </p:sp>
      <p:sp>
        <p:nvSpPr>
          <p:cNvPr id="6" name="Slide Number Placeholder 5"/>
          <p:cNvSpPr>
            <a:spLocks noGrp="1"/>
          </p:cNvSpPr>
          <p:nvPr>
            <p:ph type="sldNum" sz="quarter" idx="4"/>
          </p:nvPr>
        </p:nvSpPr>
        <p:spPr>
          <a:xfrm>
            <a:off x="6789682" y="6385035"/>
            <a:ext cx="2133600" cy="234617"/>
          </a:xfrm>
          <a:prstGeom prst="rect">
            <a:avLst/>
          </a:prstGeom>
        </p:spPr>
        <p:txBody>
          <a:bodyPr vert="horz" lIns="91440" tIns="45720" rIns="91440" bIns="45720" rtlCol="0" anchor="b" anchorCtr="0"/>
          <a:lstStyle>
            <a:lvl1pPr algn="r">
              <a:defRPr sz="900">
                <a:solidFill>
                  <a:schemeClr val="tx1">
                    <a:tint val="75000"/>
                  </a:schemeClr>
                </a:solidFill>
                <a:latin typeface="Arial" pitchFamily="34" charset="0"/>
                <a:cs typeface="Arial" pitchFamily="34" charset="0"/>
              </a:defRPr>
            </a:lvl1pPr>
          </a:lstStyle>
          <a:p>
            <a:fld id="{98D45953-A463-486C-8E83-12469C611990}" type="slidenum">
              <a:rPr lang="en-CA" smtClean="0"/>
              <a:pPr/>
              <a:t>‹#›</a:t>
            </a:fld>
            <a:endParaRPr lang="en-CA"/>
          </a:p>
        </p:txBody>
      </p:sp>
      <p:cxnSp>
        <p:nvCxnSpPr>
          <p:cNvPr id="29" name="Straight Connector 28"/>
          <p:cNvCxnSpPr/>
          <p:nvPr/>
        </p:nvCxnSpPr>
        <p:spPr>
          <a:xfrm>
            <a:off x="227013" y="6368527"/>
            <a:ext cx="8691562" cy="0"/>
          </a:xfrm>
          <a:prstGeom prst="line">
            <a:avLst/>
          </a:prstGeom>
          <a:ln>
            <a:solidFill>
              <a:srgbClr val="626262"/>
            </a:solidFill>
          </a:ln>
        </p:spPr>
        <p:style>
          <a:lnRef idx="1">
            <a:schemeClr val="accent1"/>
          </a:lnRef>
          <a:fillRef idx="0">
            <a:schemeClr val="accent1"/>
          </a:fillRef>
          <a:effectRef idx="0">
            <a:schemeClr val="accent1"/>
          </a:effectRef>
          <a:fontRef idx="minor">
            <a:schemeClr val="tx1"/>
          </a:fontRef>
        </p:style>
      </p:cxnSp>
      <p:grpSp>
        <p:nvGrpSpPr>
          <p:cNvPr id="7" name="Group 19"/>
          <p:cNvGrpSpPr/>
          <p:nvPr/>
        </p:nvGrpSpPr>
        <p:grpSpPr>
          <a:xfrm>
            <a:off x="483926" y="431321"/>
            <a:ext cx="776796" cy="603849"/>
            <a:chOff x="2152650" y="784225"/>
            <a:chExt cx="841376" cy="654051"/>
          </a:xfrm>
        </p:grpSpPr>
        <p:sp>
          <p:nvSpPr>
            <p:cNvPr id="21" name="Freeform 17"/>
            <p:cNvSpPr>
              <a:spLocks/>
            </p:cNvSpPr>
            <p:nvPr userDrawn="1"/>
          </p:nvSpPr>
          <p:spPr bwMode="auto">
            <a:xfrm>
              <a:off x="2168525" y="1073150"/>
              <a:ext cx="487363" cy="320675"/>
            </a:xfrm>
            <a:custGeom>
              <a:avLst/>
              <a:gdLst/>
              <a:ahLst/>
              <a:cxnLst>
                <a:cxn ang="0">
                  <a:pos x="532" y="404"/>
                </a:cxn>
                <a:cxn ang="0">
                  <a:pos x="532" y="404"/>
                </a:cxn>
                <a:cxn ang="0">
                  <a:pos x="514" y="403"/>
                </a:cxn>
                <a:cxn ang="0">
                  <a:pos x="499" y="398"/>
                </a:cxn>
                <a:cxn ang="0">
                  <a:pos x="499" y="398"/>
                </a:cxn>
                <a:cxn ang="0">
                  <a:pos x="490" y="392"/>
                </a:cxn>
                <a:cxn ang="0">
                  <a:pos x="487" y="392"/>
                </a:cxn>
                <a:cxn ang="0">
                  <a:pos x="485" y="391"/>
                </a:cxn>
                <a:cxn ang="0">
                  <a:pos x="10" y="186"/>
                </a:cxn>
                <a:cxn ang="0">
                  <a:pos x="10" y="186"/>
                </a:cxn>
                <a:cxn ang="0">
                  <a:pos x="0" y="182"/>
                </a:cxn>
                <a:cxn ang="0">
                  <a:pos x="0" y="0"/>
                </a:cxn>
                <a:cxn ang="0">
                  <a:pos x="553" y="241"/>
                </a:cxn>
                <a:cxn ang="0">
                  <a:pos x="556" y="241"/>
                </a:cxn>
                <a:cxn ang="0">
                  <a:pos x="556" y="241"/>
                </a:cxn>
                <a:cxn ang="0">
                  <a:pos x="556" y="241"/>
                </a:cxn>
                <a:cxn ang="0">
                  <a:pos x="565" y="245"/>
                </a:cxn>
                <a:cxn ang="0">
                  <a:pos x="565" y="245"/>
                </a:cxn>
                <a:cxn ang="0">
                  <a:pos x="577" y="250"/>
                </a:cxn>
                <a:cxn ang="0">
                  <a:pos x="585" y="257"/>
                </a:cxn>
                <a:cxn ang="0">
                  <a:pos x="594" y="266"/>
                </a:cxn>
                <a:cxn ang="0">
                  <a:pos x="601" y="276"/>
                </a:cxn>
                <a:cxn ang="0">
                  <a:pos x="608" y="287"/>
                </a:cxn>
                <a:cxn ang="0">
                  <a:pos x="611" y="297"/>
                </a:cxn>
                <a:cxn ang="0">
                  <a:pos x="615" y="309"/>
                </a:cxn>
                <a:cxn ang="0">
                  <a:pos x="615" y="321"/>
                </a:cxn>
                <a:cxn ang="0">
                  <a:pos x="615" y="321"/>
                </a:cxn>
                <a:cxn ang="0">
                  <a:pos x="613" y="339"/>
                </a:cxn>
                <a:cxn ang="0">
                  <a:pos x="608" y="354"/>
                </a:cxn>
                <a:cxn ang="0">
                  <a:pos x="608" y="354"/>
                </a:cxn>
                <a:cxn ang="0">
                  <a:pos x="603" y="365"/>
                </a:cxn>
                <a:cxn ang="0">
                  <a:pos x="596" y="375"/>
                </a:cxn>
                <a:cxn ang="0">
                  <a:pos x="587" y="384"/>
                </a:cxn>
                <a:cxn ang="0">
                  <a:pos x="577" y="391"/>
                </a:cxn>
                <a:cxn ang="0">
                  <a:pos x="566" y="398"/>
                </a:cxn>
                <a:cxn ang="0">
                  <a:pos x="556" y="401"/>
                </a:cxn>
                <a:cxn ang="0">
                  <a:pos x="544" y="404"/>
                </a:cxn>
                <a:cxn ang="0">
                  <a:pos x="532" y="404"/>
                </a:cxn>
              </a:cxnLst>
              <a:rect l="0" t="0" r="r" b="b"/>
              <a:pathLst>
                <a:path w="615" h="404">
                  <a:moveTo>
                    <a:pt x="532" y="404"/>
                  </a:moveTo>
                  <a:lnTo>
                    <a:pt x="532" y="404"/>
                  </a:lnTo>
                  <a:lnTo>
                    <a:pt x="514" y="403"/>
                  </a:lnTo>
                  <a:lnTo>
                    <a:pt x="499" y="398"/>
                  </a:lnTo>
                  <a:lnTo>
                    <a:pt x="499" y="398"/>
                  </a:lnTo>
                  <a:lnTo>
                    <a:pt x="490" y="392"/>
                  </a:lnTo>
                  <a:lnTo>
                    <a:pt x="487" y="392"/>
                  </a:lnTo>
                  <a:lnTo>
                    <a:pt x="485" y="391"/>
                  </a:lnTo>
                  <a:lnTo>
                    <a:pt x="10" y="186"/>
                  </a:lnTo>
                  <a:lnTo>
                    <a:pt x="10" y="186"/>
                  </a:lnTo>
                  <a:lnTo>
                    <a:pt x="0" y="182"/>
                  </a:lnTo>
                  <a:lnTo>
                    <a:pt x="0" y="0"/>
                  </a:lnTo>
                  <a:lnTo>
                    <a:pt x="553" y="241"/>
                  </a:lnTo>
                  <a:lnTo>
                    <a:pt x="556" y="241"/>
                  </a:lnTo>
                  <a:lnTo>
                    <a:pt x="556" y="241"/>
                  </a:lnTo>
                  <a:lnTo>
                    <a:pt x="556" y="241"/>
                  </a:lnTo>
                  <a:lnTo>
                    <a:pt x="565" y="245"/>
                  </a:lnTo>
                  <a:lnTo>
                    <a:pt x="565" y="245"/>
                  </a:lnTo>
                  <a:lnTo>
                    <a:pt x="577" y="250"/>
                  </a:lnTo>
                  <a:lnTo>
                    <a:pt x="585" y="257"/>
                  </a:lnTo>
                  <a:lnTo>
                    <a:pt x="594" y="266"/>
                  </a:lnTo>
                  <a:lnTo>
                    <a:pt x="601" y="276"/>
                  </a:lnTo>
                  <a:lnTo>
                    <a:pt x="608" y="287"/>
                  </a:lnTo>
                  <a:lnTo>
                    <a:pt x="611" y="297"/>
                  </a:lnTo>
                  <a:lnTo>
                    <a:pt x="615" y="309"/>
                  </a:lnTo>
                  <a:lnTo>
                    <a:pt x="615" y="321"/>
                  </a:lnTo>
                  <a:lnTo>
                    <a:pt x="615" y="321"/>
                  </a:lnTo>
                  <a:lnTo>
                    <a:pt x="613" y="339"/>
                  </a:lnTo>
                  <a:lnTo>
                    <a:pt x="608" y="354"/>
                  </a:lnTo>
                  <a:lnTo>
                    <a:pt x="608" y="354"/>
                  </a:lnTo>
                  <a:lnTo>
                    <a:pt x="603" y="365"/>
                  </a:lnTo>
                  <a:lnTo>
                    <a:pt x="596" y="375"/>
                  </a:lnTo>
                  <a:lnTo>
                    <a:pt x="587" y="384"/>
                  </a:lnTo>
                  <a:lnTo>
                    <a:pt x="577" y="391"/>
                  </a:lnTo>
                  <a:lnTo>
                    <a:pt x="566" y="398"/>
                  </a:lnTo>
                  <a:lnTo>
                    <a:pt x="556" y="401"/>
                  </a:lnTo>
                  <a:lnTo>
                    <a:pt x="544" y="404"/>
                  </a:lnTo>
                  <a:lnTo>
                    <a:pt x="532" y="404"/>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2168525" y="1073150"/>
              <a:ext cx="487363" cy="320675"/>
            </a:xfrm>
            <a:custGeom>
              <a:avLst/>
              <a:gdLst/>
              <a:ahLst/>
              <a:cxnLst>
                <a:cxn ang="0">
                  <a:pos x="532" y="404"/>
                </a:cxn>
                <a:cxn ang="0">
                  <a:pos x="532" y="404"/>
                </a:cxn>
                <a:cxn ang="0">
                  <a:pos x="514" y="403"/>
                </a:cxn>
                <a:cxn ang="0">
                  <a:pos x="499" y="398"/>
                </a:cxn>
                <a:cxn ang="0">
                  <a:pos x="499" y="398"/>
                </a:cxn>
                <a:cxn ang="0">
                  <a:pos x="490" y="392"/>
                </a:cxn>
                <a:cxn ang="0">
                  <a:pos x="487" y="392"/>
                </a:cxn>
                <a:cxn ang="0">
                  <a:pos x="485" y="391"/>
                </a:cxn>
                <a:cxn ang="0">
                  <a:pos x="10" y="186"/>
                </a:cxn>
                <a:cxn ang="0">
                  <a:pos x="10" y="186"/>
                </a:cxn>
                <a:cxn ang="0">
                  <a:pos x="0" y="182"/>
                </a:cxn>
                <a:cxn ang="0">
                  <a:pos x="0" y="0"/>
                </a:cxn>
                <a:cxn ang="0">
                  <a:pos x="553" y="241"/>
                </a:cxn>
                <a:cxn ang="0">
                  <a:pos x="556" y="241"/>
                </a:cxn>
                <a:cxn ang="0">
                  <a:pos x="556" y="241"/>
                </a:cxn>
                <a:cxn ang="0">
                  <a:pos x="556" y="241"/>
                </a:cxn>
                <a:cxn ang="0">
                  <a:pos x="565" y="245"/>
                </a:cxn>
                <a:cxn ang="0">
                  <a:pos x="565" y="245"/>
                </a:cxn>
                <a:cxn ang="0">
                  <a:pos x="577" y="250"/>
                </a:cxn>
                <a:cxn ang="0">
                  <a:pos x="585" y="257"/>
                </a:cxn>
                <a:cxn ang="0">
                  <a:pos x="594" y="266"/>
                </a:cxn>
                <a:cxn ang="0">
                  <a:pos x="601" y="276"/>
                </a:cxn>
                <a:cxn ang="0">
                  <a:pos x="608" y="287"/>
                </a:cxn>
                <a:cxn ang="0">
                  <a:pos x="611" y="297"/>
                </a:cxn>
                <a:cxn ang="0">
                  <a:pos x="615" y="309"/>
                </a:cxn>
                <a:cxn ang="0">
                  <a:pos x="615" y="321"/>
                </a:cxn>
                <a:cxn ang="0">
                  <a:pos x="615" y="321"/>
                </a:cxn>
                <a:cxn ang="0">
                  <a:pos x="613" y="339"/>
                </a:cxn>
                <a:cxn ang="0">
                  <a:pos x="608" y="354"/>
                </a:cxn>
                <a:cxn ang="0">
                  <a:pos x="608" y="354"/>
                </a:cxn>
                <a:cxn ang="0">
                  <a:pos x="603" y="365"/>
                </a:cxn>
                <a:cxn ang="0">
                  <a:pos x="596" y="375"/>
                </a:cxn>
                <a:cxn ang="0">
                  <a:pos x="587" y="384"/>
                </a:cxn>
                <a:cxn ang="0">
                  <a:pos x="577" y="391"/>
                </a:cxn>
                <a:cxn ang="0">
                  <a:pos x="566" y="398"/>
                </a:cxn>
                <a:cxn ang="0">
                  <a:pos x="556" y="401"/>
                </a:cxn>
                <a:cxn ang="0">
                  <a:pos x="544" y="404"/>
                </a:cxn>
                <a:cxn ang="0">
                  <a:pos x="532" y="404"/>
                </a:cxn>
              </a:cxnLst>
              <a:rect l="0" t="0" r="r" b="b"/>
              <a:pathLst>
                <a:path w="615" h="404">
                  <a:moveTo>
                    <a:pt x="532" y="404"/>
                  </a:moveTo>
                  <a:lnTo>
                    <a:pt x="532" y="404"/>
                  </a:lnTo>
                  <a:lnTo>
                    <a:pt x="514" y="403"/>
                  </a:lnTo>
                  <a:lnTo>
                    <a:pt x="499" y="398"/>
                  </a:lnTo>
                  <a:lnTo>
                    <a:pt x="499" y="398"/>
                  </a:lnTo>
                  <a:lnTo>
                    <a:pt x="490" y="392"/>
                  </a:lnTo>
                  <a:lnTo>
                    <a:pt x="487" y="392"/>
                  </a:lnTo>
                  <a:lnTo>
                    <a:pt x="485" y="391"/>
                  </a:lnTo>
                  <a:lnTo>
                    <a:pt x="10" y="186"/>
                  </a:lnTo>
                  <a:lnTo>
                    <a:pt x="10" y="186"/>
                  </a:lnTo>
                  <a:lnTo>
                    <a:pt x="0" y="182"/>
                  </a:lnTo>
                  <a:lnTo>
                    <a:pt x="0" y="0"/>
                  </a:lnTo>
                  <a:lnTo>
                    <a:pt x="553" y="241"/>
                  </a:lnTo>
                  <a:lnTo>
                    <a:pt x="556" y="241"/>
                  </a:lnTo>
                  <a:lnTo>
                    <a:pt x="556" y="241"/>
                  </a:lnTo>
                  <a:lnTo>
                    <a:pt x="556" y="241"/>
                  </a:lnTo>
                  <a:lnTo>
                    <a:pt x="565" y="245"/>
                  </a:lnTo>
                  <a:lnTo>
                    <a:pt x="565" y="245"/>
                  </a:lnTo>
                  <a:lnTo>
                    <a:pt x="577" y="250"/>
                  </a:lnTo>
                  <a:lnTo>
                    <a:pt x="585" y="257"/>
                  </a:lnTo>
                  <a:lnTo>
                    <a:pt x="594" y="266"/>
                  </a:lnTo>
                  <a:lnTo>
                    <a:pt x="601" y="276"/>
                  </a:lnTo>
                  <a:lnTo>
                    <a:pt x="608" y="287"/>
                  </a:lnTo>
                  <a:lnTo>
                    <a:pt x="611" y="297"/>
                  </a:lnTo>
                  <a:lnTo>
                    <a:pt x="615" y="309"/>
                  </a:lnTo>
                  <a:lnTo>
                    <a:pt x="615" y="321"/>
                  </a:lnTo>
                  <a:lnTo>
                    <a:pt x="615" y="321"/>
                  </a:lnTo>
                  <a:lnTo>
                    <a:pt x="613" y="339"/>
                  </a:lnTo>
                  <a:lnTo>
                    <a:pt x="608" y="354"/>
                  </a:lnTo>
                  <a:lnTo>
                    <a:pt x="608" y="354"/>
                  </a:lnTo>
                  <a:lnTo>
                    <a:pt x="603" y="365"/>
                  </a:lnTo>
                  <a:lnTo>
                    <a:pt x="596" y="375"/>
                  </a:lnTo>
                  <a:lnTo>
                    <a:pt x="587" y="384"/>
                  </a:lnTo>
                  <a:lnTo>
                    <a:pt x="577" y="391"/>
                  </a:lnTo>
                  <a:lnTo>
                    <a:pt x="566" y="398"/>
                  </a:lnTo>
                  <a:lnTo>
                    <a:pt x="556" y="401"/>
                  </a:lnTo>
                  <a:lnTo>
                    <a:pt x="544" y="404"/>
                  </a:lnTo>
                  <a:lnTo>
                    <a:pt x="532" y="404"/>
                  </a:lnTo>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userDrawn="1"/>
          </p:nvSpPr>
          <p:spPr bwMode="auto">
            <a:xfrm>
              <a:off x="2640013" y="1100138"/>
              <a:ext cx="354013" cy="292100"/>
            </a:xfrm>
            <a:custGeom>
              <a:avLst/>
              <a:gdLst/>
              <a:ahLst/>
              <a:cxnLst>
                <a:cxn ang="0">
                  <a:pos x="80" y="368"/>
                </a:cxn>
                <a:cxn ang="0">
                  <a:pos x="80" y="368"/>
                </a:cxn>
                <a:cxn ang="0">
                  <a:pos x="88" y="352"/>
                </a:cxn>
                <a:cxn ang="0">
                  <a:pos x="88" y="352"/>
                </a:cxn>
                <a:cxn ang="0">
                  <a:pos x="95" y="337"/>
                </a:cxn>
                <a:cxn ang="0">
                  <a:pos x="99" y="319"/>
                </a:cxn>
                <a:cxn ang="0">
                  <a:pos x="101" y="304"/>
                </a:cxn>
                <a:cxn ang="0">
                  <a:pos x="102" y="286"/>
                </a:cxn>
                <a:cxn ang="0">
                  <a:pos x="102" y="286"/>
                </a:cxn>
                <a:cxn ang="0">
                  <a:pos x="101" y="262"/>
                </a:cxn>
                <a:cxn ang="0">
                  <a:pos x="95" y="239"/>
                </a:cxn>
                <a:cxn ang="0">
                  <a:pos x="87" y="217"/>
                </a:cxn>
                <a:cxn ang="0">
                  <a:pos x="75" y="196"/>
                </a:cxn>
                <a:cxn ang="0">
                  <a:pos x="61" y="177"/>
                </a:cxn>
                <a:cxn ang="0">
                  <a:pos x="43" y="161"/>
                </a:cxn>
                <a:cxn ang="0">
                  <a:pos x="24" y="147"/>
                </a:cxn>
                <a:cxn ang="0">
                  <a:pos x="4" y="135"/>
                </a:cxn>
                <a:cxn ang="0">
                  <a:pos x="4" y="135"/>
                </a:cxn>
                <a:cxn ang="0">
                  <a:pos x="0" y="134"/>
                </a:cxn>
                <a:cxn ang="0">
                  <a:pos x="260" y="17"/>
                </a:cxn>
                <a:cxn ang="0">
                  <a:pos x="260" y="17"/>
                </a:cxn>
                <a:cxn ang="0">
                  <a:pos x="274" y="10"/>
                </a:cxn>
                <a:cxn ang="0">
                  <a:pos x="274" y="10"/>
                </a:cxn>
                <a:cxn ang="0">
                  <a:pos x="286" y="5"/>
                </a:cxn>
                <a:cxn ang="0">
                  <a:pos x="298" y="2"/>
                </a:cxn>
                <a:cxn ang="0">
                  <a:pos x="312" y="0"/>
                </a:cxn>
                <a:cxn ang="0">
                  <a:pos x="324" y="0"/>
                </a:cxn>
                <a:cxn ang="0">
                  <a:pos x="324" y="0"/>
                </a:cxn>
                <a:cxn ang="0">
                  <a:pos x="343" y="0"/>
                </a:cxn>
                <a:cxn ang="0">
                  <a:pos x="360" y="5"/>
                </a:cxn>
                <a:cxn ang="0">
                  <a:pos x="376" y="10"/>
                </a:cxn>
                <a:cxn ang="0">
                  <a:pos x="392" y="19"/>
                </a:cxn>
                <a:cxn ang="0">
                  <a:pos x="405" y="31"/>
                </a:cxn>
                <a:cxn ang="0">
                  <a:pos x="418" y="43"/>
                </a:cxn>
                <a:cxn ang="0">
                  <a:pos x="428" y="57"/>
                </a:cxn>
                <a:cxn ang="0">
                  <a:pos x="437" y="75"/>
                </a:cxn>
                <a:cxn ang="0">
                  <a:pos x="437" y="75"/>
                </a:cxn>
                <a:cxn ang="0">
                  <a:pos x="440" y="85"/>
                </a:cxn>
                <a:cxn ang="0">
                  <a:pos x="444" y="97"/>
                </a:cxn>
                <a:cxn ang="0">
                  <a:pos x="445" y="109"/>
                </a:cxn>
                <a:cxn ang="0">
                  <a:pos x="447" y="123"/>
                </a:cxn>
                <a:cxn ang="0">
                  <a:pos x="445" y="135"/>
                </a:cxn>
                <a:cxn ang="0">
                  <a:pos x="444" y="146"/>
                </a:cxn>
                <a:cxn ang="0">
                  <a:pos x="442" y="158"/>
                </a:cxn>
                <a:cxn ang="0">
                  <a:pos x="437" y="170"/>
                </a:cxn>
                <a:cxn ang="0">
                  <a:pos x="433" y="180"/>
                </a:cxn>
                <a:cxn ang="0">
                  <a:pos x="426" y="191"/>
                </a:cxn>
                <a:cxn ang="0">
                  <a:pos x="419" y="201"/>
                </a:cxn>
                <a:cxn ang="0">
                  <a:pos x="412" y="210"/>
                </a:cxn>
                <a:cxn ang="0">
                  <a:pos x="404" y="219"/>
                </a:cxn>
                <a:cxn ang="0">
                  <a:pos x="393" y="226"/>
                </a:cxn>
                <a:cxn ang="0">
                  <a:pos x="383" y="232"/>
                </a:cxn>
                <a:cxn ang="0">
                  <a:pos x="371" y="239"/>
                </a:cxn>
                <a:cxn ang="0">
                  <a:pos x="371" y="239"/>
                </a:cxn>
                <a:cxn ang="0">
                  <a:pos x="359" y="243"/>
                </a:cxn>
                <a:cxn ang="0">
                  <a:pos x="80" y="368"/>
                </a:cxn>
              </a:cxnLst>
              <a:rect l="0" t="0" r="r" b="b"/>
              <a:pathLst>
                <a:path w="447" h="368">
                  <a:moveTo>
                    <a:pt x="80" y="368"/>
                  </a:moveTo>
                  <a:lnTo>
                    <a:pt x="80" y="368"/>
                  </a:lnTo>
                  <a:lnTo>
                    <a:pt x="88" y="352"/>
                  </a:lnTo>
                  <a:lnTo>
                    <a:pt x="88" y="352"/>
                  </a:lnTo>
                  <a:lnTo>
                    <a:pt x="95" y="337"/>
                  </a:lnTo>
                  <a:lnTo>
                    <a:pt x="99" y="319"/>
                  </a:lnTo>
                  <a:lnTo>
                    <a:pt x="101" y="304"/>
                  </a:lnTo>
                  <a:lnTo>
                    <a:pt x="102" y="286"/>
                  </a:lnTo>
                  <a:lnTo>
                    <a:pt x="102" y="286"/>
                  </a:lnTo>
                  <a:lnTo>
                    <a:pt x="101" y="262"/>
                  </a:lnTo>
                  <a:lnTo>
                    <a:pt x="95" y="239"/>
                  </a:lnTo>
                  <a:lnTo>
                    <a:pt x="87" y="217"/>
                  </a:lnTo>
                  <a:lnTo>
                    <a:pt x="75" y="196"/>
                  </a:lnTo>
                  <a:lnTo>
                    <a:pt x="61" y="177"/>
                  </a:lnTo>
                  <a:lnTo>
                    <a:pt x="43" y="161"/>
                  </a:lnTo>
                  <a:lnTo>
                    <a:pt x="24" y="147"/>
                  </a:lnTo>
                  <a:lnTo>
                    <a:pt x="4" y="135"/>
                  </a:lnTo>
                  <a:lnTo>
                    <a:pt x="4" y="135"/>
                  </a:lnTo>
                  <a:lnTo>
                    <a:pt x="0" y="134"/>
                  </a:lnTo>
                  <a:lnTo>
                    <a:pt x="260" y="17"/>
                  </a:lnTo>
                  <a:lnTo>
                    <a:pt x="260" y="17"/>
                  </a:lnTo>
                  <a:lnTo>
                    <a:pt x="274" y="10"/>
                  </a:lnTo>
                  <a:lnTo>
                    <a:pt x="274" y="10"/>
                  </a:lnTo>
                  <a:lnTo>
                    <a:pt x="286" y="5"/>
                  </a:lnTo>
                  <a:lnTo>
                    <a:pt x="298" y="2"/>
                  </a:lnTo>
                  <a:lnTo>
                    <a:pt x="312" y="0"/>
                  </a:lnTo>
                  <a:lnTo>
                    <a:pt x="324" y="0"/>
                  </a:lnTo>
                  <a:lnTo>
                    <a:pt x="324" y="0"/>
                  </a:lnTo>
                  <a:lnTo>
                    <a:pt x="343" y="0"/>
                  </a:lnTo>
                  <a:lnTo>
                    <a:pt x="360" y="5"/>
                  </a:lnTo>
                  <a:lnTo>
                    <a:pt x="376" y="10"/>
                  </a:lnTo>
                  <a:lnTo>
                    <a:pt x="392" y="19"/>
                  </a:lnTo>
                  <a:lnTo>
                    <a:pt x="405" y="31"/>
                  </a:lnTo>
                  <a:lnTo>
                    <a:pt x="418" y="43"/>
                  </a:lnTo>
                  <a:lnTo>
                    <a:pt x="428" y="57"/>
                  </a:lnTo>
                  <a:lnTo>
                    <a:pt x="437" y="75"/>
                  </a:lnTo>
                  <a:lnTo>
                    <a:pt x="437" y="75"/>
                  </a:lnTo>
                  <a:lnTo>
                    <a:pt x="440" y="85"/>
                  </a:lnTo>
                  <a:lnTo>
                    <a:pt x="444" y="97"/>
                  </a:lnTo>
                  <a:lnTo>
                    <a:pt x="445" y="109"/>
                  </a:lnTo>
                  <a:lnTo>
                    <a:pt x="447" y="123"/>
                  </a:lnTo>
                  <a:lnTo>
                    <a:pt x="445" y="135"/>
                  </a:lnTo>
                  <a:lnTo>
                    <a:pt x="444" y="146"/>
                  </a:lnTo>
                  <a:lnTo>
                    <a:pt x="442" y="158"/>
                  </a:lnTo>
                  <a:lnTo>
                    <a:pt x="437" y="170"/>
                  </a:lnTo>
                  <a:lnTo>
                    <a:pt x="433" y="180"/>
                  </a:lnTo>
                  <a:lnTo>
                    <a:pt x="426" y="191"/>
                  </a:lnTo>
                  <a:lnTo>
                    <a:pt x="419" y="201"/>
                  </a:lnTo>
                  <a:lnTo>
                    <a:pt x="412" y="210"/>
                  </a:lnTo>
                  <a:lnTo>
                    <a:pt x="404" y="219"/>
                  </a:lnTo>
                  <a:lnTo>
                    <a:pt x="393" y="226"/>
                  </a:lnTo>
                  <a:lnTo>
                    <a:pt x="383" y="232"/>
                  </a:lnTo>
                  <a:lnTo>
                    <a:pt x="371" y="239"/>
                  </a:lnTo>
                  <a:lnTo>
                    <a:pt x="371" y="239"/>
                  </a:lnTo>
                  <a:lnTo>
                    <a:pt x="359" y="243"/>
                  </a:lnTo>
                  <a:lnTo>
                    <a:pt x="80" y="368"/>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userDrawn="1"/>
          </p:nvSpPr>
          <p:spPr bwMode="auto">
            <a:xfrm>
              <a:off x="2354263" y="919163"/>
              <a:ext cx="273050" cy="173038"/>
            </a:xfrm>
            <a:custGeom>
              <a:avLst/>
              <a:gdLst/>
              <a:ahLst/>
              <a:cxnLst>
                <a:cxn ang="0">
                  <a:pos x="301" y="219"/>
                </a:cxn>
                <a:cxn ang="0">
                  <a:pos x="301" y="219"/>
                </a:cxn>
                <a:cxn ang="0">
                  <a:pos x="292" y="217"/>
                </a:cxn>
                <a:cxn ang="0">
                  <a:pos x="284" y="215"/>
                </a:cxn>
                <a:cxn ang="0">
                  <a:pos x="284" y="215"/>
                </a:cxn>
                <a:cxn ang="0">
                  <a:pos x="278" y="212"/>
                </a:cxn>
                <a:cxn ang="0">
                  <a:pos x="277" y="210"/>
                </a:cxn>
                <a:cxn ang="0">
                  <a:pos x="275" y="210"/>
                </a:cxn>
                <a:cxn ang="0">
                  <a:pos x="12" y="95"/>
                </a:cxn>
                <a:cxn ang="0">
                  <a:pos x="12" y="95"/>
                </a:cxn>
                <a:cxn ang="0">
                  <a:pos x="0" y="90"/>
                </a:cxn>
                <a:cxn ang="0">
                  <a:pos x="0" y="0"/>
                </a:cxn>
                <a:cxn ang="0">
                  <a:pos x="311" y="135"/>
                </a:cxn>
                <a:cxn ang="0">
                  <a:pos x="313" y="135"/>
                </a:cxn>
                <a:cxn ang="0">
                  <a:pos x="313" y="135"/>
                </a:cxn>
                <a:cxn ang="0">
                  <a:pos x="317" y="137"/>
                </a:cxn>
                <a:cxn ang="0">
                  <a:pos x="317" y="137"/>
                </a:cxn>
                <a:cxn ang="0">
                  <a:pos x="327" y="144"/>
                </a:cxn>
                <a:cxn ang="0">
                  <a:pos x="336" y="153"/>
                </a:cxn>
                <a:cxn ang="0">
                  <a:pos x="341" y="163"/>
                </a:cxn>
                <a:cxn ang="0">
                  <a:pos x="343" y="175"/>
                </a:cxn>
                <a:cxn ang="0">
                  <a:pos x="343" y="175"/>
                </a:cxn>
                <a:cxn ang="0">
                  <a:pos x="343" y="184"/>
                </a:cxn>
                <a:cxn ang="0">
                  <a:pos x="339" y="193"/>
                </a:cxn>
                <a:cxn ang="0">
                  <a:pos x="339" y="193"/>
                </a:cxn>
                <a:cxn ang="0">
                  <a:pos x="332" y="203"/>
                </a:cxn>
                <a:cxn ang="0">
                  <a:pos x="323" y="212"/>
                </a:cxn>
                <a:cxn ang="0">
                  <a:pos x="313" y="217"/>
                </a:cxn>
                <a:cxn ang="0">
                  <a:pos x="301" y="219"/>
                </a:cxn>
              </a:cxnLst>
              <a:rect l="0" t="0" r="r" b="b"/>
              <a:pathLst>
                <a:path w="343" h="219">
                  <a:moveTo>
                    <a:pt x="301" y="219"/>
                  </a:moveTo>
                  <a:lnTo>
                    <a:pt x="301" y="219"/>
                  </a:lnTo>
                  <a:lnTo>
                    <a:pt x="292" y="217"/>
                  </a:lnTo>
                  <a:lnTo>
                    <a:pt x="284" y="215"/>
                  </a:lnTo>
                  <a:lnTo>
                    <a:pt x="284" y="215"/>
                  </a:lnTo>
                  <a:lnTo>
                    <a:pt x="278" y="212"/>
                  </a:lnTo>
                  <a:lnTo>
                    <a:pt x="277" y="210"/>
                  </a:lnTo>
                  <a:lnTo>
                    <a:pt x="275" y="210"/>
                  </a:lnTo>
                  <a:lnTo>
                    <a:pt x="12" y="95"/>
                  </a:lnTo>
                  <a:lnTo>
                    <a:pt x="12" y="95"/>
                  </a:lnTo>
                  <a:lnTo>
                    <a:pt x="0" y="90"/>
                  </a:lnTo>
                  <a:lnTo>
                    <a:pt x="0" y="0"/>
                  </a:lnTo>
                  <a:lnTo>
                    <a:pt x="311" y="135"/>
                  </a:lnTo>
                  <a:lnTo>
                    <a:pt x="313" y="135"/>
                  </a:lnTo>
                  <a:lnTo>
                    <a:pt x="313" y="135"/>
                  </a:lnTo>
                  <a:lnTo>
                    <a:pt x="317" y="137"/>
                  </a:lnTo>
                  <a:lnTo>
                    <a:pt x="317" y="137"/>
                  </a:lnTo>
                  <a:lnTo>
                    <a:pt x="327" y="144"/>
                  </a:lnTo>
                  <a:lnTo>
                    <a:pt x="336" y="153"/>
                  </a:lnTo>
                  <a:lnTo>
                    <a:pt x="341" y="163"/>
                  </a:lnTo>
                  <a:lnTo>
                    <a:pt x="343" y="175"/>
                  </a:lnTo>
                  <a:lnTo>
                    <a:pt x="343" y="175"/>
                  </a:lnTo>
                  <a:lnTo>
                    <a:pt x="343" y="184"/>
                  </a:lnTo>
                  <a:lnTo>
                    <a:pt x="339" y="193"/>
                  </a:lnTo>
                  <a:lnTo>
                    <a:pt x="339" y="193"/>
                  </a:lnTo>
                  <a:lnTo>
                    <a:pt x="332" y="203"/>
                  </a:lnTo>
                  <a:lnTo>
                    <a:pt x="323" y="212"/>
                  </a:lnTo>
                  <a:lnTo>
                    <a:pt x="313" y="217"/>
                  </a:lnTo>
                  <a:lnTo>
                    <a:pt x="301" y="219"/>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userDrawn="1"/>
          </p:nvSpPr>
          <p:spPr bwMode="auto">
            <a:xfrm>
              <a:off x="2354263" y="919163"/>
              <a:ext cx="273050" cy="173038"/>
            </a:xfrm>
            <a:custGeom>
              <a:avLst/>
              <a:gdLst/>
              <a:ahLst/>
              <a:cxnLst>
                <a:cxn ang="0">
                  <a:pos x="301" y="219"/>
                </a:cxn>
                <a:cxn ang="0">
                  <a:pos x="301" y="219"/>
                </a:cxn>
                <a:cxn ang="0">
                  <a:pos x="292" y="217"/>
                </a:cxn>
                <a:cxn ang="0">
                  <a:pos x="284" y="215"/>
                </a:cxn>
                <a:cxn ang="0">
                  <a:pos x="284" y="215"/>
                </a:cxn>
                <a:cxn ang="0">
                  <a:pos x="278" y="212"/>
                </a:cxn>
                <a:cxn ang="0">
                  <a:pos x="277" y="210"/>
                </a:cxn>
                <a:cxn ang="0">
                  <a:pos x="275" y="210"/>
                </a:cxn>
                <a:cxn ang="0">
                  <a:pos x="12" y="95"/>
                </a:cxn>
                <a:cxn ang="0">
                  <a:pos x="12" y="95"/>
                </a:cxn>
                <a:cxn ang="0">
                  <a:pos x="0" y="90"/>
                </a:cxn>
                <a:cxn ang="0">
                  <a:pos x="0" y="0"/>
                </a:cxn>
                <a:cxn ang="0">
                  <a:pos x="311" y="135"/>
                </a:cxn>
                <a:cxn ang="0">
                  <a:pos x="313" y="135"/>
                </a:cxn>
                <a:cxn ang="0">
                  <a:pos x="313" y="135"/>
                </a:cxn>
                <a:cxn ang="0">
                  <a:pos x="317" y="137"/>
                </a:cxn>
                <a:cxn ang="0">
                  <a:pos x="317" y="137"/>
                </a:cxn>
                <a:cxn ang="0">
                  <a:pos x="327" y="144"/>
                </a:cxn>
                <a:cxn ang="0">
                  <a:pos x="336" y="153"/>
                </a:cxn>
                <a:cxn ang="0">
                  <a:pos x="341" y="163"/>
                </a:cxn>
                <a:cxn ang="0">
                  <a:pos x="343" y="175"/>
                </a:cxn>
                <a:cxn ang="0">
                  <a:pos x="343" y="175"/>
                </a:cxn>
                <a:cxn ang="0">
                  <a:pos x="343" y="184"/>
                </a:cxn>
                <a:cxn ang="0">
                  <a:pos x="339" y="193"/>
                </a:cxn>
                <a:cxn ang="0">
                  <a:pos x="339" y="193"/>
                </a:cxn>
                <a:cxn ang="0">
                  <a:pos x="332" y="203"/>
                </a:cxn>
                <a:cxn ang="0">
                  <a:pos x="323" y="212"/>
                </a:cxn>
                <a:cxn ang="0">
                  <a:pos x="313" y="217"/>
                </a:cxn>
                <a:cxn ang="0">
                  <a:pos x="301" y="219"/>
                </a:cxn>
              </a:cxnLst>
              <a:rect l="0" t="0" r="r" b="b"/>
              <a:pathLst>
                <a:path w="343" h="219">
                  <a:moveTo>
                    <a:pt x="301" y="219"/>
                  </a:moveTo>
                  <a:lnTo>
                    <a:pt x="301" y="219"/>
                  </a:lnTo>
                  <a:lnTo>
                    <a:pt x="292" y="217"/>
                  </a:lnTo>
                  <a:lnTo>
                    <a:pt x="284" y="215"/>
                  </a:lnTo>
                  <a:lnTo>
                    <a:pt x="284" y="215"/>
                  </a:lnTo>
                  <a:lnTo>
                    <a:pt x="278" y="212"/>
                  </a:lnTo>
                  <a:lnTo>
                    <a:pt x="277" y="210"/>
                  </a:lnTo>
                  <a:lnTo>
                    <a:pt x="275" y="210"/>
                  </a:lnTo>
                  <a:lnTo>
                    <a:pt x="12" y="95"/>
                  </a:lnTo>
                  <a:lnTo>
                    <a:pt x="12" y="95"/>
                  </a:lnTo>
                  <a:lnTo>
                    <a:pt x="0" y="90"/>
                  </a:lnTo>
                  <a:lnTo>
                    <a:pt x="0" y="0"/>
                  </a:lnTo>
                  <a:lnTo>
                    <a:pt x="311" y="135"/>
                  </a:lnTo>
                  <a:lnTo>
                    <a:pt x="313" y="135"/>
                  </a:lnTo>
                  <a:lnTo>
                    <a:pt x="313" y="135"/>
                  </a:lnTo>
                  <a:lnTo>
                    <a:pt x="317" y="137"/>
                  </a:lnTo>
                  <a:lnTo>
                    <a:pt x="317" y="137"/>
                  </a:lnTo>
                  <a:lnTo>
                    <a:pt x="327" y="144"/>
                  </a:lnTo>
                  <a:lnTo>
                    <a:pt x="336" y="153"/>
                  </a:lnTo>
                  <a:lnTo>
                    <a:pt x="341" y="163"/>
                  </a:lnTo>
                  <a:lnTo>
                    <a:pt x="343" y="175"/>
                  </a:lnTo>
                  <a:lnTo>
                    <a:pt x="343" y="175"/>
                  </a:lnTo>
                  <a:lnTo>
                    <a:pt x="343" y="184"/>
                  </a:lnTo>
                  <a:lnTo>
                    <a:pt x="339" y="193"/>
                  </a:lnTo>
                  <a:lnTo>
                    <a:pt x="339" y="193"/>
                  </a:lnTo>
                  <a:lnTo>
                    <a:pt x="332" y="203"/>
                  </a:lnTo>
                  <a:lnTo>
                    <a:pt x="323" y="212"/>
                  </a:lnTo>
                  <a:lnTo>
                    <a:pt x="313" y="217"/>
                  </a:lnTo>
                  <a:lnTo>
                    <a:pt x="301" y="219"/>
                  </a:lnTo>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userDrawn="1"/>
          </p:nvSpPr>
          <p:spPr bwMode="auto">
            <a:xfrm>
              <a:off x="2339975" y="871538"/>
              <a:ext cx="330200" cy="265113"/>
            </a:xfrm>
            <a:custGeom>
              <a:avLst/>
              <a:gdLst/>
              <a:ahLst/>
              <a:cxnLst>
                <a:cxn ang="0">
                  <a:pos x="320" y="335"/>
                </a:cxn>
                <a:cxn ang="0">
                  <a:pos x="291" y="330"/>
                </a:cxn>
                <a:cxn ang="0">
                  <a:pos x="280" y="326"/>
                </a:cxn>
                <a:cxn ang="0">
                  <a:pos x="10" y="208"/>
                </a:cxn>
                <a:cxn ang="0">
                  <a:pos x="5" y="205"/>
                </a:cxn>
                <a:cxn ang="0">
                  <a:pos x="0" y="195"/>
                </a:cxn>
                <a:cxn ang="0">
                  <a:pos x="1" y="188"/>
                </a:cxn>
                <a:cxn ang="0">
                  <a:pos x="10" y="181"/>
                </a:cxn>
                <a:cxn ang="0">
                  <a:pos x="20" y="181"/>
                </a:cxn>
                <a:cxn ang="0">
                  <a:pos x="285" y="295"/>
                </a:cxn>
                <a:cxn ang="0">
                  <a:pos x="292" y="299"/>
                </a:cxn>
                <a:cxn ang="0">
                  <a:pos x="306" y="302"/>
                </a:cxn>
                <a:cxn ang="0">
                  <a:pos x="320" y="304"/>
                </a:cxn>
                <a:cxn ang="0">
                  <a:pos x="339" y="302"/>
                </a:cxn>
                <a:cxn ang="0">
                  <a:pos x="356" y="293"/>
                </a:cxn>
                <a:cxn ang="0">
                  <a:pos x="370" y="281"/>
                </a:cxn>
                <a:cxn ang="0">
                  <a:pos x="382" y="264"/>
                </a:cxn>
                <a:cxn ang="0">
                  <a:pos x="386" y="250"/>
                </a:cxn>
                <a:cxn ang="0">
                  <a:pos x="388" y="236"/>
                </a:cxn>
                <a:cxn ang="0">
                  <a:pos x="384" y="217"/>
                </a:cxn>
                <a:cxn ang="0">
                  <a:pos x="377" y="200"/>
                </a:cxn>
                <a:cxn ang="0">
                  <a:pos x="363" y="186"/>
                </a:cxn>
                <a:cxn ang="0">
                  <a:pos x="346" y="174"/>
                </a:cxn>
                <a:cxn ang="0">
                  <a:pos x="339" y="172"/>
                </a:cxn>
                <a:cxn ang="0">
                  <a:pos x="8" y="28"/>
                </a:cxn>
                <a:cxn ang="0">
                  <a:pos x="3" y="25"/>
                </a:cxn>
                <a:cxn ang="0">
                  <a:pos x="0" y="14"/>
                </a:cxn>
                <a:cxn ang="0">
                  <a:pos x="1" y="9"/>
                </a:cxn>
                <a:cxn ang="0">
                  <a:pos x="8" y="0"/>
                </a:cxn>
                <a:cxn ang="0">
                  <a:pos x="20" y="0"/>
                </a:cxn>
                <a:cxn ang="0">
                  <a:pos x="349" y="143"/>
                </a:cxn>
                <a:cxn ang="0">
                  <a:pos x="358" y="146"/>
                </a:cxn>
                <a:cxn ang="0">
                  <a:pos x="384" y="162"/>
                </a:cxn>
                <a:cxn ang="0">
                  <a:pos x="401" y="184"/>
                </a:cxn>
                <a:cxn ang="0">
                  <a:pos x="414" y="208"/>
                </a:cxn>
                <a:cxn ang="0">
                  <a:pos x="417" y="236"/>
                </a:cxn>
                <a:cxn ang="0">
                  <a:pos x="415" y="257"/>
                </a:cxn>
                <a:cxn ang="0">
                  <a:pos x="410" y="276"/>
                </a:cxn>
                <a:cxn ang="0">
                  <a:pos x="403" y="288"/>
                </a:cxn>
                <a:cxn ang="0">
                  <a:pos x="384" y="311"/>
                </a:cxn>
                <a:cxn ang="0">
                  <a:pos x="360" y="326"/>
                </a:cxn>
                <a:cxn ang="0">
                  <a:pos x="334" y="333"/>
                </a:cxn>
                <a:cxn ang="0">
                  <a:pos x="320" y="335"/>
                </a:cxn>
              </a:cxnLst>
              <a:rect l="0" t="0" r="r" b="b"/>
              <a:pathLst>
                <a:path w="417" h="335">
                  <a:moveTo>
                    <a:pt x="320" y="335"/>
                  </a:moveTo>
                  <a:lnTo>
                    <a:pt x="320" y="335"/>
                  </a:lnTo>
                  <a:lnTo>
                    <a:pt x="299" y="333"/>
                  </a:lnTo>
                  <a:lnTo>
                    <a:pt x="291" y="330"/>
                  </a:lnTo>
                  <a:lnTo>
                    <a:pt x="280" y="326"/>
                  </a:lnTo>
                  <a:lnTo>
                    <a:pt x="280" y="326"/>
                  </a:lnTo>
                  <a:lnTo>
                    <a:pt x="270" y="321"/>
                  </a:lnTo>
                  <a:lnTo>
                    <a:pt x="10" y="208"/>
                  </a:lnTo>
                  <a:lnTo>
                    <a:pt x="10" y="208"/>
                  </a:lnTo>
                  <a:lnTo>
                    <a:pt x="5" y="205"/>
                  </a:lnTo>
                  <a:lnTo>
                    <a:pt x="1" y="200"/>
                  </a:lnTo>
                  <a:lnTo>
                    <a:pt x="0" y="195"/>
                  </a:lnTo>
                  <a:lnTo>
                    <a:pt x="1" y="188"/>
                  </a:lnTo>
                  <a:lnTo>
                    <a:pt x="1" y="188"/>
                  </a:lnTo>
                  <a:lnTo>
                    <a:pt x="5" y="184"/>
                  </a:lnTo>
                  <a:lnTo>
                    <a:pt x="10" y="181"/>
                  </a:lnTo>
                  <a:lnTo>
                    <a:pt x="15" y="179"/>
                  </a:lnTo>
                  <a:lnTo>
                    <a:pt x="20" y="181"/>
                  </a:lnTo>
                  <a:lnTo>
                    <a:pt x="284" y="293"/>
                  </a:lnTo>
                  <a:lnTo>
                    <a:pt x="285" y="295"/>
                  </a:lnTo>
                  <a:lnTo>
                    <a:pt x="285" y="295"/>
                  </a:lnTo>
                  <a:lnTo>
                    <a:pt x="292" y="299"/>
                  </a:lnTo>
                  <a:lnTo>
                    <a:pt x="292" y="299"/>
                  </a:lnTo>
                  <a:lnTo>
                    <a:pt x="306" y="302"/>
                  </a:lnTo>
                  <a:lnTo>
                    <a:pt x="320" y="304"/>
                  </a:lnTo>
                  <a:lnTo>
                    <a:pt x="320" y="304"/>
                  </a:lnTo>
                  <a:lnTo>
                    <a:pt x="329" y="304"/>
                  </a:lnTo>
                  <a:lnTo>
                    <a:pt x="339" y="302"/>
                  </a:lnTo>
                  <a:lnTo>
                    <a:pt x="348" y="299"/>
                  </a:lnTo>
                  <a:lnTo>
                    <a:pt x="356" y="293"/>
                  </a:lnTo>
                  <a:lnTo>
                    <a:pt x="363" y="288"/>
                  </a:lnTo>
                  <a:lnTo>
                    <a:pt x="370" y="281"/>
                  </a:lnTo>
                  <a:lnTo>
                    <a:pt x="377" y="273"/>
                  </a:lnTo>
                  <a:lnTo>
                    <a:pt x="382" y="264"/>
                  </a:lnTo>
                  <a:lnTo>
                    <a:pt x="382" y="264"/>
                  </a:lnTo>
                  <a:lnTo>
                    <a:pt x="386" y="250"/>
                  </a:lnTo>
                  <a:lnTo>
                    <a:pt x="388" y="236"/>
                  </a:lnTo>
                  <a:lnTo>
                    <a:pt x="388" y="236"/>
                  </a:lnTo>
                  <a:lnTo>
                    <a:pt x="386" y="228"/>
                  </a:lnTo>
                  <a:lnTo>
                    <a:pt x="384" y="217"/>
                  </a:lnTo>
                  <a:lnTo>
                    <a:pt x="381" y="208"/>
                  </a:lnTo>
                  <a:lnTo>
                    <a:pt x="377" y="200"/>
                  </a:lnTo>
                  <a:lnTo>
                    <a:pt x="370" y="193"/>
                  </a:lnTo>
                  <a:lnTo>
                    <a:pt x="363" y="186"/>
                  </a:lnTo>
                  <a:lnTo>
                    <a:pt x="355" y="179"/>
                  </a:lnTo>
                  <a:lnTo>
                    <a:pt x="346" y="174"/>
                  </a:lnTo>
                  <a:lnTo>
                    <a:pt x="346" y="174"/>
                  </a:lnTo>
                  <a:lnTo>
                    <a:pt x="339" y="172"/>
                  </a:lnTo>
                  <a:lnTo>
                    <a:pt x="339" y="172"/>
                  </a:lnTo>
                  <a:lnTo>
                    <a:pt x="8" y="28"/>
                  </a:lnTo>
                  <a:lnTo>
                    <a:pt x="8" y="28"/>
                  </a:lnTo>
                  <a:lnTo>
                    <a:pt x="3" y="25"/>
                  </a:lnTo>
                  <a:lnTo>
                    <a:pt x="1" y="19"/>
                  </a:lnTo>
                  <a:lnTo>
                    <a:pt x="0" y="14"/>
                  </a:lnTo>
                  <a:lnTo>
                    <a:pt x="1" y="9"/>
                  </a:lnTo>
                  <a:lnTo>
                    <a:pt x="1" y="9"/>
                  </a:lnTo>
                  <a:lnTo>
                    <a:pt x="5" y="4"/>
                  </a:lnTo>
                  <a:lnTo>
                    <a:pt x="8" y="0"/>
                  </a:lnTo>
                  <a:lnTo>
                    <a:pt x="15" y="0"/>
                  </a:lnTo>
                  <a:lnTo>
                    <a:pt x="20" y="0"/>
                  </a:lnTo>
                  <a:lnTo>
                    <a:pt x="349" y="143"/>
                  </a:lnTo>
                  <a:lnTo>
                    <a:pt x="349" y="143"/>
                  </a:lnTo>
                  <a:lnTo>
                    <a:pt x="358" y="146"/>
                  </a:lnTo>
                  <a:lnTo>
                    <a:pt x="358" y="146"/>
                  </a:lnTo>
                  <a:lnTo>
                    <a:pt x="372" y="153"/>
                  </a:lnTo>
                  <a:lnTo>
                    <a:pt x="384" y="162"/>
                  </a:lnTo>
                  <a:lnTo>
                    <a:pt x="393" y="172"/>
                  </a:lnTo>
                  <a:lnTo>
                    <a:pt x="401" y="184"/>
                  </a:lnTo>
                  <a:lnTo>
                    <a:pt x="408" y="196"/>
                  </a:lnTo>
                  <a:lnTo>
                    <a:pt x="414" y="208"/>
                  </a:lnTo>
                  <a:lnTo>
                    <a:pt x="417" y="222"/>
                  </a:lnTo>
                  <a:lnTo>
                    <a:pt x="417" y="236"/>
                  </a:lnTo>
                  <a:lnTo>
                    <a:pt x="417" y="236"/>
                  </a:lnTo>
                  <a:lnTo>
                    <a:pt x="415" y="257"/>
                  </a:lnTo>
                  <a:lnTo>
                    <a:pt x="414" y="266"/>
                  </a:lnTo>
                  <a:lnTo>
                    <a:pt x="410" y="276"/>
                  </a:lnTo>
                  <a:lnTo>
                    <a:pt x="410" y="276"/>
                  </a:lnTo>
                  <a:lnTo>
                    <a:pt x="403" y="288"/>
                  </a:lnTo>
                  <a:lnTo>
                    <a:pt x="394" y="300"/>
                  </a:lnTo>
                  <a:lnTo>
                    <a:pt x="384" y="311"/>
                  </a:lnTo>
                  <a:lnTo>
                    <a:pt x="372" y="319"/>
                  </a:lnTo>
                  <a:lnTo>
                    <a:pt x="360" y="326"/>
                  </a:lnTo>
                  <a:lnTo>
                    <a:pt x="348" y="330"/>
                  </a:lnTo>
                  <a:lnTo>
                    <a:pt x="334" y="333"/>
                  </a:lnTo>
                  <a:lnTo>
                    <a:pt x="320" y="335"/>
                  </a:lnTo>
                  <a:lnTo>
                    <a:pt x="320" y="335"/>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3"/>
            <p:cNvSpPr>
              <a:spLocks/>
            </p:cNvSpPr>
            <p:nvPr userDrawn="1"/>
          </p:nvSpPr>
          <p:spPr bwMode="auto">
            <a:xfrm>
              <a:off x="2670175" y="911225"/>
              <a:ext cx="230188" cy="188913"/>
            </a:xfrm>
            <a:custGeom>
              <a:avLst/>
              <a:gdLst/>
              <a:ahLst/>
              <a:cxnLst>
                <a:cxn ang="0">
                  <a:pos x="16" y="239"/>
                </a:cxn>
                <a:cxn ang="0">
                  <a:pos x="16" y="239"/>
                </a:cxn>
                <a:cxn ang="0">
                  <a:pos x="18" y="236"/>
                </a:cxn>
                <a:cxn ang="0">
                  <a:pos x="18" y="236"/>
                </a:cxn>
                <a:cxn ang="0">
                  <a:pos x="23" y="223"/>
                </a:cxn>
                <a:cxn ang="0">
                  <a:pos x="24" y="211"/>
                </a:cxn>
                <a:cxn ang="0">
                  <a:pos x="28" y="197"/>
                </a:cxn>
                <a:cxn ang="0">
                  <a:pos x="28" y="185"/>
                </a:cxn>
                <a:cxn ang="0">
                  <a:pos x="28" y="185"/>
                </a:cxn>
                <a:cxn ang="0">
                  <a:pos x="26" y="164"/>
                </a:cxn>
                <a:cxn ang="0">
                  <a:pos x="21" y="145"/>
                </a:cxn>
                <a:cxn ang="0">
                  <a:pos x="12" y="126"/>
                </a:cxn>
                <a:cxn ang="0">
                  <a:pos x="0" y="109"/>
                </a:cxn>
                <a:cxn ang="0">
                  <a:pos x="243" y="0"/>
                </a:cxn>
                <a:cxn ang="0">
                  <a:pos x="243" y="0"/>
                </a:cxn>
                <a:cxn ang="0">
                  <a:pos x="257" y="7"/>
                </a:cxn>
                <a:cxn ang="0">
                  <a:pos x="269" y="15"/>
                </a:cxn>
                <a:cxn ang="0">
                  <a:pos x="277" y="27"/>
                </a:cxn>
                <a:cxn ang="0">
                  <a:pos x="284" y="39"/>
                </a:cxn>
                <a:cxn ang="0">
                  <a:pos x="284" y="39"/>
                </a:cxn>
                <a:cxn ang="0">
                  <a:pos x="289" y="55"/>
                </a:cxn>
                <a:cxn ang="0">
                  <a:pos x="291" y="69"/>
                </a:cxn>
                <a:cxn ang="0">
                  <a:pos x="289" y="85"/>
                </a:cxn>
                <a:cxn ang="0">
                  <a:pos x="286" y="98"/>
                </a:cxn>
                <a:cxn ang="0">
                  <a:pos x="279" y="111"/>
                </a:cxn>
                <a:cxn ang="0">
                  <a:pos x="270" y="123"/>
                </a:cxn>
                <a:cxn ang="0">
                  <a:pos x="258" y="133"/>
                </a:cxn>
                <a:cxn ang="0">
                  <a:pos x="244" y="140"/>
                </a:cxn>
                <a:cxn ang="0">
                  <a:pos x="244" y="140"/>
                </a:cxn>
                <a:cxn ang="0">
                  <a:pos x="238" y="144"/>
                </a:cxn>
                <a:cxn ang="0">
                  <a:pos x="16" y="239"/>
                </a:cxn>
              </a:cxnLst>
              <a:rect l="0" t="0" r="r" b="b"/>
              <a:pathLst>
                <a:path w="291" h="239">
                  <a:moveTo>
                    <a:pt x="16" y="239"/>
                  </a:moveTo>
                  <a:lnTo>
                    <a:pt x="16" y="239"/>
                  </a:lnTo>
                  <a:lnTo>
                    <a:pt x="18" y="236"/>
                  </a:lnTo>
                  <a:lnTo>
                    <a:pt x="18" y="236"/>
                  </a:lnTo>
                  <a:lnTo>
                    <a:pt x="23" y="223"/>
                  </a:lnTo>
                  <a:lnTo>
                    <a:pt x="24" y="211"/>
                  </a:lnTo>
                  <a:lnTo>
                    <a:pt x="28" y="197"/>
                  </a:lnTo>
                  <a:lnTo>
                    <a:pt x="28" y="185"/>
                  </a:lnTo>
                  <a:lnTo>
                    <a:pt x="28" y="185"/>
                  </a:lnTo>
                  <a:lnTo>
                    <a:pt x="26" y="164"/>
                  </a:lnTo>
                  <a:lnTo>
                    <a:pt x="21" y="145"/>
                  </a:lnTo>
                  <a:lnTo>
                    <a:pt x="12" y="126"/>
                  </a:lnTo>
                  <a:lnTo>
                    <a:pt x="0" y="109"/>
                  </a:lnTo>
                  <a:lnTo>
                    <a:pt x="243" y="0"/>
                  </a:lnTo>
                  <a:lnTo>
                    <a:pt x="243" y="0"/>
                  </a:lnTo>
                  <a:lnTo>
                    <a:pt x="257" y="7"/>
                  </a:lnTo>
                  <a:lnTo>
                    <a:pt x="269" y="15"/>
                  </a:lnTo>
                  <a:lnTo>
                    <a:pt x="277" y="27"/>
                  </a:lnTo>
                  <a:lnTo>
                    <a:pt x="284" y="39"/>
                  </a:lnTo>
                  <a:lnTo>
                    <a:pt x="284" y="39"/>
                  </a:lnTo>
                  <a:lnTo>
                    <a:pt x="289" y="55"/>
                  </a:lnTo>
                  <a:lnTo>
                    <a:pt x="291" y="69"/>
                  </a:lnTo>
                  <a:lnTo>
                    <a:pt x="289" y="85"/>
                  </a:lnTo>
                  <a:lnTo>
                    <a:pt x="286" y="98"/>
                  </a:lnTo>
                  <a:lnTo>
                    <a:pt x="279" y="111"/>
                  </a:lnTo>
                  <a:lnTo>
                    <a:pt x="270" y="123"/>
                  </a:lnTo>
                  <a:lnTo>
                    <a:pt x="258" y="133"/>
                  </a:lnTo>
                  <a:lnTo>
                    <a:pt x="244" y="140"/>
                  </a:lnTo>
                  <a:lnTo>
                    <a:pt x="244" y="140"/>
                  </a:lnTo>
                  <a:lnTo>
                    <a:pt x="238" y="144"/>
                  </a:lnTo>
                  <a:lnTo>
                    <a:pt x="16" y="239"/>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4"/>
            <p:cNvSpPr>
              <a:spLocks/>
            </p:cNvSpPr>
            <p:nvPr userDrawn="1"/>
          </p:nvSpPr>
          <p:spPr bwMode="auto">
            <a:xfrm>
              <a:off x="2382838" y="784225"/>
              <a:ext cx="452438" cy="195263"/>
            </a:xfrm>
            <a:custGeom>
              <a:avLst/>
              <a:gdLst/>
              <a:ahLst/>
              <a:cxnLst>
                <a:cxn ang="0">
                  <a:pos x="338" y="246"/>
                </a:cxn>
                <a:cxn ang="0">
                  <a:pos x="338" y="246"/>
                </a:cxn>
                <a:cxn ang="0">
                  <a:pos x="326" y="238"/>
                </a:cxn>
                <a:cxn ang="0">
                  <a:pos x="313" y="232"/>
                </a:cxn>
                <a:cxn ang="0">
                  <a:pos x="313" y="232"/>
                </a:cxn>
                <a:cxn ang="0">
                  <a:pos x="303" y="229"/>
                </a:cxn>
                <a:cxn ang="0">
                  <a:pos x="0" y="97"/>
                </a:cxn>
                <a:cxn ang="0">
                  <a:pos x="241" y="0"/>
                </a:cxn>
                <a:cxn ang="0">
                  <a:pos x="263" y="10"/>
                </a:cxn>
                <a:cxn ang="0">
                  <a:pos x="568" y="144"/>
                </a:cxn>
                <a:cxn ang="0">
                  <a:pos x="338" y="246"/>
                </a:cxn>
              </a:cxnLst>
              <a:rect l="0" t="0" r="r" b="b"/>
              <a:pathLst>
                <a:path w="568" h="246">
                  <a:moveTo>
                    <a:pt x="338" y="246"/>
                  </a:moveTo>
                  <a:lnTo>
                    <a:pt x="338" y="246"/>
                  </a:lnTo>
                  <a:lnTo>
                    <a:pt x="326" y="238"/>
                  </a:lnTo>
                  <a:lnTo>
                    <a:pt x="313" y="232"/>
                  </a:lnTo>
                  <a:lnTo>
                    <a:pt x="313" y="232"/>
                  </a:lnTo>
                  <a:lnTo>
                    <a:pt x="303" y="229"/>
                  </a:lnTo>
                  <a:lnTo>
                    <a:pt x="0" y="97"/>
                  </a:lnTo>
                  <a:lnTo>
                    <a:pt x="241" y="0"/>
                  </a:lnTo>
                  <a:lnTo>
                    <a:pt x="263" y="10"/>
                  </a:lnTo>
                  <a:lnTo>
                    <a:pt x="568" y="144"/>
                  </a:lnTo>
                  <a:lnTo>
                    <a:pt x="338" y="246"/>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5"/>
            <p:cNvSpPr>
              <a:spLocks/>
            </p:cNvSpPr>
            <p:nvPr userDrawn="1"/>
          </p:nvSpPr>
          <p:spPr bwMode="auto">
            <a:xfrm>
              <a:off x="2152650" y="947738"/>
              <a:ext cx="547688" cy="490538"/>
            </a:xfrm>
            <a:custGeom>
              <a:avLst/>
              <a:gdLst/>
              <a:ahLst/>
              <a:cxnLst>
                <a:cxn ang="0">
                  <a:pos x="606" y="353"/>
                </a:cxn>
                <a:cxn ang="0">
                  <a:pos x="52" y="111"/>
                </a:cxn>
                <a:cxn ang="0">
                  <a:pos x="230" y="0"/>
                </a:cxn>
                <a:cxn ang="0">
                  <a:pos x="21" y="92"/>
                </a:cxn>
                <a:cxn ang="0">
                  <a:pos x="16" y="96"/>
                </a:cxn>
                <a:cxn ang="0">
                  <a:pos x="12" y="106"/>
                </a:cxn>
                <a:cxn ang="0">
                  <a:pos x="10" y="111"/>
                </a:cxn>
                <a:cxn ang="0">
                  <a:pos x="14" y="124"/>
                </a:cxn>
                <a:cxn ang="0">
                  <a:pos x="24" y="132"/>
                </a:cxn>
                <a:cxn ang="0">
                  <a:pos x="584" y="375"/>
                </a:cxn>
                <a:cxn ang="0">
                  <a:pos x="594" y="380"/>
                </a:cxn>
                <a:cxn ang="0">
                  <a:pos x="608" y="387"/>
                </a:cxn>
                <a:cxn ang="0">
                  <a:pos x="632" y="408"/>
                </a:cxn>
                <a:cxn ang="0">
                  <a:pos x="650" y="434"/>
                </a:cxn>
                <a:cxn ang="0">
                  <a:pos x="658" y="464"/>
                </a:cxn>
                <a:cxn ang="0">
                  <a:pos x="660" y="479"/>
                </a:cxn>
                <a:cxn ang="0">
                  <a:pos x="658" y="502"/>
                </a:cxn>
                <a:cxn ang="0">
                  <a:pos x="651" y="523"/>
                </a:cxn>
                <a:cxn ang="0">
                  <a:pos x="643" y="536"/>
                </a:cxn>
                <a:cxn ang="0">
                  <a:pos x="622" y="561"/>
                </a:cxn>
                <a:cxn ang="0">
                  <a:pos x="596" y="578"/>
                </a:cxn>
                <a:cxn ang="0">
                  <a:pos x="566" y="587"/>
                </a:cxn>
                <a:cxn ang="0">
                  <a:pos x="551" y="589"/>
                </a:cxn>
                <a:cxn ang="0">
                  <a:pos x="530" y="585"/>
                </a:cxn>
                <a:cxn ang="0">
                  <a:pos x="507" y="578"/>
                </a:cxn>
                <a:cxn ang="0">
                  <a:pos x="495" y="573"/>
                </a:cxn>
                <a:cxn ang="0">
                  <a:pos x="21" y="368"/>
                </a:cxn>
                <a:cxn ang="0">
                  <a:pos x="16" y="366"/>
                </a:cxn>
                <a:cxn ang="0">
                  <a:pos x="5" y="372"/>
                </a:cxn>
                <a:cxn ang="0">
                  <a:pos x="2" y="375"/>
                </a:cxn>
                <a:cxn ang="0">
                  <a:pos x="2" y="387"/>
                </a:cxn>
                <a:cxn ang="0">
                  <a:pos x="9" y="396"/>
                </a:cxn>
                <a:cxn ang="0">
                  <a:pos x="482" y="599"/>
                </a:cxn>
                <a:cxn ang="0">
                  <a:pos x="495" y="608"/>
                </a:cxn>
                <a:cxn ang="0">
                  <a:pos x="523" y="616"/>
                </a:cxn>
                <a:cxn ang="0">
                  <a:pos x="551" y="618"/>
                </a:cxn>
                <a:cxn ang="0">
                  <a:pos x="551" y="618"/>
                </a:cxn>
                <a:cxn ang="0">
                  <a:pos x="591" y="613"/>
                </a:cxn>
                <a:cxn ang="0">
                  <a:pos x="627" y="595"/>
                </a:cxn>
                <a:cxn ang="0">
                  <a:pos x="656" y="569"/>
                </a:cxn>
                <a:cxn ang="0">
                  <a:pos x="679" y="535"/>
                </a:cxn>
                <a:cxn ang="0">
                  <a:pos x="684" y="521"/>
                </a:cxn>
                <a:cxn ang="0">
                  <a:pos x="689" y="493"/>
                </a:cxn>
                <a:cxn ang="0">
                  <a:pos x="689" y="479"/>
                </a:cxn>
                <a:cxn ang="0">
                  <a:pos x="684" y="439"/>
                </a:cxn>
                <a:cxn ang="0">
                  <a:pos x="667" y="405"/>
                </a:cxn>
                <a:cxn ang="0">
                  <a:pos x="641" y="373"/>
                </a:cxn>
                <a:cxn ang="0">
                  <a:pos x="606" y="353"/>
                </a:cxn>
              </a:cxnLst>
              <a:rect l="0" t="0" r="r" b="b"/>
              <a:pathLst>
                <a:path w="689" h="618">
                  <a:moveTo>
                    <a:pt x="606" y="353"/>
                  </a:moveTo>
                  <a:lnTo>
                    <a:pt x="606" y="353"/>
                  </a:lnTo>
                  <a:lnTo>
                    <a:pt x="592" y="347"/>
                  </a:lnTo>
                  <a:lnTo>
                    <a:pt x="52" y="111"/>
                  </a:lnTo>
                  <a:lnTo>
                    <a:pt x="230" y="33"/>
                  </a:lnTo>
                  <a:lnTo>
                    <a:pt x="230" y="0"/>
                  </a:lnTo>
                  <a:lnTo>
                    <a:pt x="21" y="92"/>
                  </a:lnTo>
                  <a:lnTo>
                    <a:pt x="21" y="92"/>
                  </a:lnTo>
                  <a:lnTo>
                    <a:pt x="21" y="92"/>
                  </a:lnTo>
                  <a:lnTo>
                    <a:pt x="16" y="96"/>
                  </a:lnTo>
                  <a:lnTo>
                    <a:pt x="14" y="101"/>
                  </a:lnTo>
                  <a:lnTo>
                    <a:pt x="12" y="106"/>
                  </a:lnTo>
                  <a:lnTo>
                    <a:pt x="10" y="111"/>
                  </a:lnTo>
                  <a:lnTo>
                    <a:pt x="10" y="111"/>
                  </a:lnTo>
                  <a:lnTo>
                    <a:pt x="12" y="118"/>
                  </a:lnTo>
                  <a:lnTo>
                    <a:pt x="14" y="124"/>
                  </a:lnTo>
                  <a:lnTo>
                    <a:pt x="19" y="129"/>
                  </a:lnTo>
                  <a:lnTo>
                    <a:pt x="24" y="132"/>
                  </a:lnTo>
                  <a:lnTo>
                    <a:pt x="582" y="375"/>
                  </a:lnTo>
                  <a:lnTo>
                    <a:pt x="584" y="375"/>
                  </a:lnTo>
                  <a:lnTo>
                    <a:pt x="584" y="375"/>
                  </a:lnTo>
                  <a:lnTo>
                    <a:pt x="594" y="380"/>
                  </a:lnTo>
                  <a:lnTo>
                    <a:pt x="594" y="380"/>
                  </a:lnTo>
                  <a:lnTo>
                    <a:pt x="608" y="387"/>
                  </a:lnTo>
                  <a:lnTo>
                    <a:pt x="622" y="398"/>
                  </a:lnTo>
                  <a:lnTo>
                    <a:pt x="632" y="408"/>
                  </a:lnTo>
                  <a:lnTo>
                    <a:pt x="643" y="420"/>
                  </a:lnTo>
                  <a:lnTo>
                    <a:pt x="650" y="434"/>
                  </a:lnTo>
                  <a:lnTo>
                    <a:pt x="655" y="448"/>
                  </a:lnTo>
                  <a:lnTo>
                    <a:pt x="658" y="464"/>
                  </a:lnTo>
                  <a:lnTo>
                    <a:pt x="660" y="479"/>
                  </a:lnTo>
                  <a:lnTo>
                    <a:pt x="660" y="479"/>
                  </a:lnTo>
                  <a:lnTo>
                    <a:pt x="658" y="490"/>
                  </a:lnTo>
                  <a:lnTo>
                    <a:pt x="658" y="502"/>
                  </a:lnTo>
                  <a:lnTo>
                    <a:pt x="655" y="512"/>
                  </a:lnTo>
                  <a:lnTo>
                    <a:pt x="651" y="523"/>
                  </a:lnTo>
                  <a:lnTo>
                    <a:pt x="651" y="523"/>
                  </a:lnTo>
                  <a:lnTo>
                    <a:pt x="643" y="536"/>
                  </a:lnTo>
                  <a:lnTo>
                    <a:pt x="634" y="550"/>
                  </a:lnTo>
                  <a:lnTo>
                    <a:pt x="622" y="561"/>
                  </a:lnTo>
                  <a:lnTo>
                    <a:pt x="610" y="571"/>
                  </a:lnTo>
                  <a:lnTo>
                    <a:pt x="596" y="578"/>
                  </a:lnTo>
                  <a:lnTo>
                    <a:pt x="582" y="583"/>
                  </a:lnTo>
                  <a:lnTo>
                    <a:pt x="566" y="587"/>
                  </a:lnTo>
                  <a:lnTo>
                    <a:pt x="551" y="589"/>
                  </a:lnTo>
                  <a:lnTo>
                    <a:pt x="551" y="589"/>
                  </a:lnTo>
                  <a:lnTo>
                    <a:pt x="540" y="587"/>
                  </a:lnTo>
                  <a:lnTo>
                    <a:pt x="530" y="585"/>
                  </a:lnTo>
                  <a:lnTo>
                    <a:pt x="518" y="583"/>
                  </a:lnTo>
                  <a:lnTo>
                    <a:pt x="507" y="578"/>
                  </a:lnTo>
                  <a:lnTo>
                    <a:pt x="507" y="578"/>
                  </a:lnTo>
                  <a:lnTo>
                    <a:pt x="495" y="573"/>
                  </a:lnTo>
                  <a:lnTo>
                    <a:pt x="495" y="573"/>
                  </a:lnTo>
                  <a:lnTo>
                    <a:pt x="21" y="368"/>
                  </a:lnTo>
                  <a:lnTo>
                    <a:pt x="21" y="368"/>
                  </a:lnTo>
                  <a:lnTo>
                    <a:pt x="16" y="366"/>
                  </a:lnTo>
                  <a:lnTo>
                    <a:pt x="10" y="368"/>
                  </a:lnTo>
                  <a:lnTo>
                    <a:pt x="5" y="372"/>
                  </a:lnTo>
                  <a:lnTo>
                    <a:pt x="2" y="375"/>
                  </a:lnTo>
                  <a:lnTo>
                    <a:pt x="2" y="375"/>
                  </a:lnTo>
                  <a:lnTo>
                    <a:pt x="0" y="382"/>
                  </a:lnTo>
                  <a:lnTo>
                    <a:pt x="2" y="387"/>
                  </a:lnTo>
                  <a:lnTo>
                    <a:pt x="3" y="392"/>
                  </a:lnTo>
                  <a:lnTo>
                    <a:pt x="9" y="396"/>
                  </a:lnTo>
                  <a:lnTo>
                    <a:pt x="482" y="599"/>
                  </a:lnTo>
                  <a:lnTo>
                    <a:pt x="482" y="599"/>
                  </a:lnTo>
                  <a:lnTo>
                    <a:pt x="495" y="608"/>
                  </a:lnTo>
                  <a:lnTo>
                    <a:pt x="495" y="608"/>
                  </a:lnTo>
                  <a:lnTo>
                    <a:pt x="509" y="611"/>
                  </a:lnTo>
                  <a:lnTo>
                    <a:pt x="523" y="616"/>
                  </a:lnTo>
                  <a:lnTo>
                    <a:pt x="537" y="618"/>
                  </a:lnTo>
                  <a:lnTo>
                    <a:pt x="551" y="618"/>
                  </a:lnTo>
                  <a:lnTo>
                    <a:pt x="551" y="618"/>
                  </a:lnTo>
                  <a:lnTo>
                    <a:pt x="551" y="618"/>
                  </a:lnTo>
                  <a:lnTo>
                    <a:pt x="572" y="616"/>
                  </a:lnTo>
                  <a:lnTo>
                    <a:pt x="591" y="613"/>
                  </a:lnTo>
                  <a:lnTo>
                    <a:pt x="610" y="606"/>
                  </a:lnTo>
                  <a:lnTo>
                    <a:pt x="627" y="595"/>
                  </a:lnTo>
                  <a:lnTo>
                    <a:pt x="643" y="585"/>
                  </a:lnTo>
                  <a:lnTo>
                    <a:pt x="656" y="569"/>
                  </a:lnTo>
                  <a:lnTo>
                    <a:pt x="669" y="554"/>
                  </a:lnTo>
                  <a:lnTo>
                    <a:pt x="679" y="535"/>
                  </a:lnTo>
                  <a:lnTo>
                    <a:pt x="679" y="535"/>
                  </a:lnTo>
                  <a:lnTo>
                    <a:pt x="684" y="521"/>
                  </a:lnTo>
                  <a:lnTo>
                    <a:pt x="688" y="507"/>
                  </a:lnTo>
                  <a:lnTo>
                    <a:pt x="689" y="493"/>
                  </a:lnTo>
                  <a:lnTo>
                    <a:pt x="689" y="479"/>
                  </a:lnTo>
                  <a:lnTo>
                    <a:pt x="689" y="479"/>
                  </a:lnTo>
                  <a:lnTo>
                    <a:pt x="688" y="460"/>
                  </a:lnTo>
                  <a:lnTo>
                    <a:pt x="684" y="439"/>
                  </a:lnTo>
                  <a:lnTo>
                    <a:pt x="677" y="422"/>
                  </a:lnTo>
                  <a:lnTo>
                    <a:pt x="667" y="405"/>
                  </a:lnTo>
                  <a:lnTo>
                    <a:pt x="656" y="387"/>
                  </a:lnTo>
                  <a:lnTo>
                    <a:pt x="641" y="373"/>
                  </a:lnTo>
                  <a:lnTo>
                    <a:pt x="625" y="361"/>
                  </a:lnTo>
                  <a:lnTo>
                    <a:pt x="606" y="353"/>
                  </a:lnTo>
                  <a:close/>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6"/>
            <p:cNvSpPr>
              <a:spLocks/>
            </p:cNvSpPr>
            <p:nvPr userDrawn="1"/>
          </p:nvSpPr>
          <p:spPr bwMode="auto">
            <a:xfrm>
              <a:off x="2152650" y="947738"/>
              <a:ext cx="547688" cy="490538"/>
            </a:xfrm>
            <a:custGeom>
              <a:avLst/>
              <a:gdLst/>
              <a:ahLst/>
              <a:cxnLst>
                <a:cxn ang="0">
                  <a:pos x="606" y="353"/>
                </a:cxn>
                <a:cxn ang="0">
                  <a:pos x="52" y="111"/>
                </a:cxn>
                <a:cxn ang="0">
                  <a:pos x="230" y="0"/>
                </a:cxn>
                <a:cxn ang="0">
                  <a:pos x="21" y="92"/>
                </a:cxn>
                <a:cxn ang="0">
                  <a:pos x="16" y="96"/>
                </a:cxn>
                <a:cxn ang="0">
                  <a:pos x="12" y="106"/>
                </a:cxn>
                <a:cxn ang="0">
                  <a:pos x="10" y="111"/>
                </a:cxn>
                <a:cxn ang="0">
                  <a:pos x="14" y="124"/>
                </a:cxn>
                <a:cxn ang="0">
                  <a:pos x="24" y="132"/>
                </a:cxn>
                <a:cxn ang="0">
                  <a:pos x="584" y="375"/>
                </a:cxn>
                <a:cxn ang="0">
                  <a:pos x="594" y="380"/>
                </a:cxn>
                <a:cxn ang="0">
                  <a:pos x="608" y="387"/>
                </a:cxn>
                <a:cxn ang="0">
                  <a:pos x="632" y="408"/>
                </a:cxn>
                <a:cxn ang="0">
                  <a:pos x="650" y="434"/>
                </a:cxn>
                <a:cxn ang="0">
                  <a:pos x="658" y="464"/>
                </a:cxn>
                <a:cxn ang="0">
                  <a:pos x="660" y="479"/>
                </a:cxn>
                <a:cxn ang="0">
                  <a:pos x="658" y="502"/>
                </a:cxn>
                <a:cxn ang="0">
                  <a:pos x="651" y="523"/>
                </a:cxn>
                <a:cxn ang="0">
                  <a:pos x="643" y="536"/>
                </a:cxn>
                <a:cxn ang="0">
                  <a:pos x="622" y="561"/>
                </a:cxn>
                <a:cxn ang="0">
                  <a:pos x="596" y="578"/>
                </a:cxn>
                <a:cxn ang="0">
                  <a:pos x="566" y="587"/>
                </a:cxn>
                <a:cxn ang="0">
                  <a:pos x="551" y="589"/>
                </a:cxn>
                <a:cxn ang="0">
                  <a:pos x="530" y="585"/>
                </a:cxn>
                <a:cxn ang="0">
                  <a:pos x="507" y="578"/>
                </a:cxn>
                <a:cxn ang="0">
                  <a:pos x="495" y="573"/>
                </a:cxn>
                <a:cxn ang="0">
                  <a:pos x="21" y="368"/>
                </a:cxn>
                <a:cxn ang="0">
                  <a:pos x="16" y="366"/>
                </a:cxn>
                <a:cxn ang="0">
                  <a:pos x="5" y="372"/>
                </a:cxn>
                <a:cxn ang="0">
                  <a:pos x="2" y="375"/>
                </a:cxn>
                <a:cxn ang="0">
                  <a:pos x="2" y="387"/>
                </a:cxn>
                <a:cxn ang="0">
                  <a:pos x="9" y="396"/>
                </a:cxn>
                <a:cxn ang="0">
                  <a:pos x="482" y="599"/>
                </a:cxn>
                <a:cxn ang="0">
                  <a:pos x="495" y="608"/>
                </a:cxn>
                <a:cxn ang="0">
                  <a:pos x="523" y="616"/>
                </a:cxn>
                <a:cxn ang="0">
                  <a:pos x="551" y="618"/>
                </a:cxn>
                <a:cxn ang="0">
                  <a:pos x="551" y="618"/>
                </a:cxn>
                <a:cxn ang="0">
                  <a:pos x="591" y="613"/>
                </a:cxn>
                <a:cxn ang="0">
                  <a:pos x="627" y="595"/>
                </a:cxn>
                <a:cxn ang="0">
                  <a:pos x="656" y="569"/>
                </a:cxn>
                <a:cxn ang="0">
                  <a:pos x="679" y="535"/>
                </a:cxn>
                <a:cxn ang="0">
                  <a:pos x="684" y="521"/>
                </a:cxn>
                <a:cxn ang="0">
                  <a:pos x="689" y="493"/>
                </a:cxn>
                <a:cxn ang="0">
                  <a:pos x="689" y="479"/>
                </a:cxn>
                <a:cxn ang="0">
                  <a:pos x="684" y="439"/>
                </a:cxn>
                <a:cxn ang="0">
                  <a:pos x="667" y="405"/>
                </a:cxn>
                <a:cxn ang="0">
                  <a:pos x="641" y="373"/>
                </a:cxn>
                <a:cxn ang="0">
                  <a:pos x="606" y="353"/>
                </a:cxn>
              </a:cxnLst>
              <a:rect l="0" t="0" r="r" b="b"/>
              <a:pathLst>
                <a:path w="689" h="618">
                  <a:moveTo>
                    <a:pt x="606" y="353"/>
                  </a:moveTo>
                  <a:lnTo>
                    <a:pt x="606" y="353"/>
                  </a:lnTo>
                  <a:lnTo>
                    <a:pt x="592" y="347"/>
                  </a:lnTo>
                  <a:lnTo>
                    <a:pt x="52" y="111"/>
                  </a:lnTo>
                  <a:lnTo>
                    <a:pt x="230" y="33"/>
                  </a:lnTo>
                  <a:lnTo>
                    <a:pt x="230" y="0"/>
                  </a:lnTo>
                  <a:lnTo>
                    <a:pt x="21" y="92"/>
                  </a:lnTo>
                  <a:lnTo>
                    <a:pt x="21" y="92"/>
                  </a:lnTo>
                  <a:lnTo>
                    <a:pt x="21" y="92"/>
                  </a:lnTo>
                  <a:lnTo>
                    <a:pt x="16" y="96"/>
                  </a:lnTo>
                  <a:lnTo>
                    <a:pt x="14" y="101"/>
                  </a:lnTo>
                  <a:lnTo>
                    <a:pt x="12" y="106"/>
                  </a:lnTo>
                  <a:lnTo>
                    <a:pt x="10" y="111"/>
                  </a:lnTo>
                  <a:lnTo>
                    <a:pt x="10" y="111"/>
                  </a:lnTo>
                  <a:lnTo>
                    <a:pt x="12" y="118"/>
                  </a:lnTo>
                  <a:lnTo>
                    <a:pt x="14" y="124"/>
                  </a:lnTo>
                  <a:lnTo>
                    <a:pt x="19" y="129"/>
                  </a:lnTo>
                  <a:lnTo>
                    <a:pt x="24" y="132"/>
                  </a:lnTo>
                  <a:lnTo>
                    <a:pt x="582" y="375"/>
                  </a:lnTo>
                  <a:lnTo>
                    <a:pt x="584" y="375"/>
                  </a:lnTo>
                  <a:lnTo>
                    <a:pt x="584" y="375"/>
                  </a:lnTo>
                  <a:lnTo>
                    <a:pt x="594" y="380"/>
                  </a:lnTo>
                  <a:lnTo>
                    <a:pt x="594" y="380"/>
                  </a:lnTo>
                  <a:lnTo>
                    <a:pt x="608" y="387"/>
                  </a:lnTo>
                  <a:lnTo>
                    <a:pt x="622" y="398"/>
                  </a:lnTo>
                  <a:lnTo>
                    <a:pt x="632" y="408"/>
                  </a:lnTo>
                  <a:lnTo>
                    <a:pt x="643" y="420"/>
                  </a:lnTo>
                  <a:lnTo>
                    <a:pt x="650" y="434"/>
                  </a:lnTo>
                  <a:lnTo>
                    <a:pt x="655" y="448"/>
                  </a:lnTo>
                  <a:lnTo>
                    <a:pt x="658" y="464"/>
                  </a:lnTo>
                  <a:lnTo>
                    <a:pt x="660" y="479"/>
                  </a:lnTo>
                  <a:lnTo>
                    <a:pt x="660" y="479"/>
                  </a:lnTo>
                  <a:lnTo>
                    <a:pt x="658" y="490"/>
                  </a:lnTo>
                  <a:lnTo>
                    <a:pt x="658" y="502"/>
                  </a:lnTo>
                  <a:lnTo>
                    <a:pt x="655" y="512"/>
                  </a:lnTo>
                  <a:lnTo>
                    <a:pt x="651" y="523"/>
                  </a:lnTo>
                  <a:lnTo>
                    <a:pt x="651" y="523"/>
                  </a:lnTo>
                  <a:lnTo>
                    <a:pt x="643" y="536"/>
                  </a:lnTo>
                  <a:lnTo>
                    <a:pt x="634" y="550"/>
                  </a:lnTo>
                  <a:lnTo>
                    <a:pt x="622" y="561"/>
                  </a:lnTo>
                  <a:lnTo>
                    <a:pt x="610" y="571"/>
                  </a:lnTo>
                  <a:lnTo>
                    <a:pt x="596" y="578"/>
                  </a:lnTo>
                  <a:lnTo>
                    <a:pt x="582" y="583"/>
                  </a:lnTo>
                  <a:lnTo>
                    <a:pt x="566" y="587"/>
                  </a:lnTo>
                  <a:lnTo>
                    <a:pt x="551" y="589"/>
                  </a:lnTo>
                  <a:lnTo>
                    <a:pt x="551" y="589"/>
                  </a:lnTo>
                  <a:lnTo>
                    <a:pt x="540" y="587"/>
                  </a:lnTo>
                  <a:lnTo>
                    <a:pt x="530" y="585"/>
                  </a:lnTo>
                  <a:lnTo>
                    <a:pt x="518" y="583"/>
                  </a:lnTo>
                  <a:lnTo>
                    <a:pt x="507" y="578"/>
                  </a:lnTo>
                  <a:lnTo>
                    <a:pt x="507" y="578"/>
                  </a:lnTo>
                  <a:lnTo>
                    <a:pt x="495" y="573"/>
                  </a:lnTo>
                  <a:lnTo>
                    <a:pt x="495" y="573"/>
                  </a:lnTo>
                  <a:lnTo>
                    <a:pt x="21" y="368"/>
                  </a:lnTo>
                  <a:lnTo>
                    <a:pt x="21" y="368"/>
                  </a:lnTo>
                  <a:lnTo>
                    <a:pt x="16" y="366"/>
                  </a:lnTo>
                  <a:lnTo>
                    <a:pt x="10" y="368"/>
                  </a:lnTo>
                  <a:lnTo>
                    <a:pt x="5" y="372"/>
                  </a:lnTo>
                  <a:lnTo>
                    <a:pt x="2" y="375"/>
                  </a:lnTo>
                  <a:lnTo>
                    <a:pt x="2" y="375"/>
                  </a:lnTo>
                  <a:lnTo>
                    <a:pt x="0" y="382"/>
                  </a:lnTo>
                  <a:lnTo>
                    <a:pt x="2" y="387"/>
                  </a:lnTo>
                  <a:lnTo>
                    <a:pt x="3" y="392"/>
                  </a:lnTo>
                  <a:lnTo>
                    <a:pt x="9" y="396"/>
                  </a:lnTo>
                  <a:lnTo>
                    <a:pt x="482" y="599"/>
                  </a:lnTo>
                  <a:lnTo>
                    <a:pt x="482" y="599"/>
                  </a:lnTo>
                  <a:lnTo>
                    <a:pt x="495" y="608"/>
                  </a:lnTo>
                  <a:lnTo>
                    <a:pt x="495" y="608"/>
                  </a:lnTo>
                  <a:lnTo>
                    <a:pt x="509" y="611"/>
                  </a:lnTo>
                  <a:lnTo>
                    <a:pt x="523" y="616"/>
                  </a:lnTo>
                  <a:lnTo>
                    <a:pt x="537" y="618"/>
                  </a:lnTo>
                  <a:lnTo>
                    <a:pt x="551" y="618"/>
                  </a:lnTo>
                  <a:lnTo>
                    <a:pt x="551" y="618"/>
                  </a:lnTo>
                  <a:lnTo>
                    <a:pt x="551" y="618"/>
                  </a:lnTo>
                  <a:lnTo>
                    <a:pt x="572" y="616"/>
                  </a:lnTo>
                  <a:lnTo>
                    <a:pt x="591" y="613"/>
                  </a:lnTo>
                  <a:lnTo>
                    <a:pt x="610" y="606"/>
                  </a:lnTo>
                  <a:lnTo>
                    <a:pt x="627" y="595"/>
                  </a:lnTo>
                  <a:lnTo>
                    <a:pt x="643" y="585"/>
                  </a:lnTo>
                  <a:lnTo>
                    <a:pt x="656" y="569"/>
                  </a:lnTo>
                  <a:lnTo>
                    <a:pt x="669" y="554"/>
                  </a:lnTo>
                  <a:lnTo>
                    <a:pt x="679" y="535"/>
                  </a:lnTo>
                  <a:lnTo>
                    <a:pt x="679" y="535"/>
                  </a:lnTo>
                  <a:lnTo>
                    <a:pt x="684" y="521"/>
                  </a:lnTo>
                  <a:lnTo>
                    <a:pt x="688" y="507"/>
                  </a:lnTo>
                  <a:lnTo>
                    <a:pt x="689" y="493"/>
                  </a:lnTo>
                  <a:lnTo>
                    <a:pt x="689" y="479"/>
                  </a:lnTo>
                  <a:lnTo>
                    <a:pt x="689" y="479"/>
                  </a:lnTo>
                  <a:lnTo>
                    <a:pt x="688" y="460"/>
                  </a:lnTo>
                  <a:lnTo>
                    <a:pt x="684" y="439"/>
                  </a:lnTo>
                  <a:lnTo>
                    <a:pt x="677" y="422"/>
                  </a:lnTo>
                  <a:lnTo>
                    <a:pt x="667" y="405"/>
                  </a:lnTo>
                  <a:lnTo>
                    <a:pt x="656" y="387"/>
                  </a:lnTo>
                  <a:lnTo>
                    <a:pt x="641" y="373"/>
                  </a:lnTo>
                  <a:lnTo>
                    <a:pt x="625" y="361"/>
                  </a:lnTo>
                  <a:lnTo>
                    <a:pt x="606" y="353"/>
                  </a:lnTo>
                </a:path>
              </a:pathLst>
            </a:custGeom>
            <a:solidFill>
              <a:srgbClr val="F78F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TextBox 29"/>
          <p:cNvSpPr txBox="1"/>
          <p:nvPr/>
        </p:nvSpPr>
        <p:spPr>
          <a:xfrm>
            <a:off x="1466850" y="419100"/>
            <a:ext cx="6648450" cy="1133644"/>
          </a:xfrm>
          <a:prstGeom prst="rect">
            <a:avLst/>
          </a:prstGeom>
          <a:noFill/>
        </p:spPr>
        <p:txBody>
          <a:bodyPr wrap="square" rtlCol="0">
            <a:spAutoFit/>
          </a:bodyPr>
          <a:lstStyle/>
          <a:p>
            <a:r>
              <a:rPr lang="en-US" sz="2200" kern="1200" baseline="30000" dirty="0" smtClean="0">
                <a:solidFill>
                  <a:schemeClr val="tx1"/>
                </a:solidFill>
                <a:latin typeface="Segoe UI" pitchFamily="34" charset="0"/>
                <a:ea typeface="+mn-ea"/>
                <a:cs typeface="Segoe UI" pitchFamily="34" charset="0"/>
              </a:rPr>
              <a:t>Microsoft</a:t>
            </a:r>
            <a:r>
              <a:rPr lang="en-US" sz="1600" kern="1200" baseline="60000" dirty="0" smtClean="0">
                <a:solidFill>
                  <a:schemeClr val="tx1"/>
                </a:solidFill>
                <a:latin typeface="Segoe UI" pitchFamily="34" charset="0"/>
                <a:ea typeface="+mn-ea"/>
                <a:cs typeface="Segoe UI" pitchFamily="34" charset="0"/>
              </a:rPr>
              <a:t>®</a:t>
            </a:r>
            <a:r>
              <a:rPr lang="en-US" sz="1800" kern="1200" baseline="30000" dirty="0" smtClean="0">
                <a:solidFill>
                  <a:schemeClr val="tx1"/>
                </a:solidFill>
                <a:latin typeface="Segoe UI" pitchFamily="34" charset="0"/>
                <a:ea typeface="+mn-ea"/>
                <a:cs typeface="Segoe UI" pitchFamily="34" charset="0"/>
              </a:rPr>
              <a:t> </a:t>
            </a:r>
          </a:p>
          <a:p>
            <a:pPr>
              <a:spcBef>
                <a:spcPts val="600"/>
              </a:spcBef>
              <a:tabLst>
                <a:tab pos="6400800" algn="r"/>
              </a:tabLst>
            </a:pPr>
            <a:r>
              <a:rPr lang="en-US" sz="7200" kern="1200" baseline="30000" dirty="0" smtClean="0">
                <a:solidFill>
                  <a:schemeClr val="tx1"/>
                </a:solidFill>
                <a:latin typeface="Segoe UI" pitchFamily="34" charset="0"/>
                <a:ea typeface="+mn-ea"/>
                <a:cs typeface="Segoe UI" pitchFamily="34" charset="0"/>
              </a:rPr>
              <a:t>Excel </a:t>
            </a:r>
            <a:r>
              <a:rPr lang="en-US" sz="7200" kern="1200" cap="small" baseline="30000" dirty="0" smtClean="0">
                <a:solidFill>
                  <a:schemeClr val="tx1"/>
                </a:solidFill>
                <a:latin typeface="Segoe UI" pitchFamily="34" charset="0"/>
                <a:ea typeface="+mn-ea"/>
                <a:cs typeface="Segoe UI" pitchFamily="34" charset="0"/>
              </a:rPr>
              <a:t>2010	</a:t>
            </a:r>
            <a:endParaRPr lang="en-US" sz="4800" b="1" kern="1200" cap="small" baseline="30000" dirty="0" smtClean="0">
              <a:solidFill>
                <a:schemeClr val="bg1"/>
              </a:solidFill>
              <a:latin typeface="Segoe UI" pitchFamily="34" charset="0"/>
              <a:ea typeface="+mn-ea"/>
              <a:cs typeface="Segoe UI" pitchFamily="34" charset="0"/>
            </a:endParaRPr>
          </a:p>
        </p:txBody>
      </p:sp>
      <p:sp>
        <p:nvSpPr>
          <p:cNvPr id="32" name="TextBox 31"/>
          <p:cNvSpPr txBox="1"/>
          <p:nvPr/>
        </p:nvSpPr>
        <p:spPr>
          <a:xfrm>
            <a:off x="6886575" y="704850"/>
            <a:ext cx="1419225" cy="369332"/>
          </a:xfrm>
          <a:prstGeom prst="rect">
            <a:avLst/>
          </a:prstGeom>
          <a:noFill/>
        </p:spPr>
        <p:txBody>
          <a:bodyPr wrap="square" rtlCol="0">
            <a:spAutoFit/>
          </a:bodyPr>
          <a:lstStyle/>
          <a:p>
            <a:pPr algn="r"/>
            <a:r>
              <a:rPr lang="en-US" b="1" dirty="0" smtClean="0">
                <a:solidFill>
                  <a:schemeClr val="bg1"/>
                </a:solidFill>
                <a:latin typeface="Segoe UI" pitchFamily="34" charset="0"/>
                <a:cs typeface="Segoe UI" pitchFamily="34" charset="0"/>
              </a:rPr>
              <a:t>Core Skills</a:t>
            </a:r>
            <a:endParaRPr lang="en-US" dirty="0" smtClean="0">
              <a:solidFill>
                <a:srgbClr val="71717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rgbClr val="71717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F47836"/>
        </a:buClr>
        <a:buFont typeface="Arial" pitchFamily="34" charset="0"/>
        <a:buChar char="•"/>
        <a:defRPr sz="2000" kern="1200">
          <a:solidFill>
            <a:srgbClr val="717171"/>
          </a:solidFill>
          <a:latin typeface="Arial" pitchFamily="34" charset="0"/>
          <a:ea typeface="+mn-ea"/>
          <a:cs typeface="Arial" pitchFamily="34" charset="0"/>
        </a:defRPr>
      </a:lvl1pPr>
      <a:lvl2pPr marL="569913" indent="-233363" algn="l" defTabSz="914400" rtl="0" eaLnBrk="1" latinLnBrk="0" hangingPunct="1">
        <a:spcBef>
          <a:spcPct val="20000"/>
        </a:spcBef>
        <a:buClr>
          <a:srgbClr val="F47836"/>
        </a:buClr>
        <a:buFont typeface="Arial" pitchFamily="34" charset="0"/>
        <a:buChar char="–"/>
        <a:defRPr sz="1800" kern="1200">
          <a:solidFill>
            <a:srgbClr val="717171"/>
          </a:solidFill>
          <a:latin typeface="Arial" pitchFamily="34" charset="0"/>
          <a:ea typeface="+mn-ea"/>
          <a:cs typeface="Arial" pitchFamily="34" charset="0"/>
        </a:defRPr>
      </a:lvl2pPr>
      <a:lvl3pPr marL="854075" indent="-173038" algn="l" defTabSz="914400" rtl="0" eaLnBrk="1" latinLnBrk="0" hangingPunct="1">
        <a:spcBef>
          <a:spcPct val="20000"/>
        </a:spcBef>
        <a:buFont typeface="Arial" pitchFamily="34" charset="0"/>
        <a:buChar char="•"/>
        <a:defRPr sz="1600" kern="1200">
          <a:solidFill>
            <a:srgbClr val="717171"/>
          </a:solidFill>
          <a:latin typeface="Arial" pitchFamily="34" charset="0"/>
          <a:ea typeface="+mn-ea"/>
          <a:cs typeface="Arial" pitchFamily="34" charset="0"/>
        </a:defRPr>
      </a:lvl3pPr>
      <a:lvl4pPr marL="1262063" indent="-228600" algn="l" defTabSz="914400" rtl="0" eaLnBrk="1" latinLnBrk="0" hangingPunct="1">
        <a:spcBef>
          <a:spcPct val="20000"/>
        </a:spcBef>
        <a:buFont typeface="Arial" pitchFamily="34" charset="0"/>
        <a:buChar char="–"/>
        <a:defRPr sz="1100" kern="1200">
          <a:solidFill>
            <a:srgbClr val="717171"/>
          </a:solidFill>
          <a:latin typeface="Arial" pitchFamily="34" charset="0"/>
          <a:ea typeface="+mn-ea"/>
          <a:cs typeface="Arial" pitchFamily="34" charset="0"/>
        </a:defRPr>
      </a:lvl4pPr>
      <a:lvl5pPr marL="1719263" indent="-228600" algn="l" defTabSz="914400" rtl="0" eaLnBrk="1" latinLnBrk="0" hangingPunct="1">
        <a:spcBef>
          <a:spcPct val="20000"/>
        </a:spcBef>
        <a:buFont typeface="Arial" pitchFamily="34" charset="0"/>
        <a:buChar char="»"/>
        <a:defRPr sz="1100" kern="1200">
          <a:solidFill>
            <a:srgbClr val="71717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601201" y="3380400"/>
            <a:ext cx="3284999" cy="1496400"/>
          </a:xfrm>
        </p:spPr>
        <p:txBody>
          <a:bodyPr>
            <a:normAutofit/>
          </a:bodyPr>
          <a:lstStyle/>
          <a:p>
            <a:pPr algn="l" eaLnBrk="1" hangingPunct="1"/>
            <a:r>
              <a:rPr lang="en-US" dirty="0" smtClean="0"/>
              <a:t>Lesson 5 Viewing and Printing Workbooks</a:t>
            </a:r>
          </a:p>
          <a:p>
            <a:r>
              <a:rPr lang="en-US" dirty="0" smtClean="0"/>
              <a:t>Courseware #: 3243</a:t>
            </a:r>
          </a:p>
          <a:p>
            <a:pPr algn="l" eaLnBrk="1" hangingPunct="1"/>
            <a:endParaRPr lang="en-US" dirty="0" smtClean="0"/>
          </a:p>
          <a:p>
            <a:pPr algn="l" eaLnBrk="1" hangingPunct="1"/>
            <a:endParaRPr lang="en-US" dirty="0" smtClean="0"/>
          </a:p>
        </p:txBody>
      </p:sp>
      <p:sp>
        <p:nvSpPr>
          <p:cNvPr id="8194" name="Rectangle 2"/>
          <p:cNvSpPr>
            <a:spLocks noGrp="1" noChangeArrowheads="1"/>
          </p:cNvSpPr>
          <p:nvPr>
            <p:ph type="ctrTitle"/>
          </p:nvPr>
        </p:nvSpPr>
        <p:spPr>
          <a:xfrm>
            <a:off x="619201" y="1981200"/>
            <a:ext cx="3038399" cy="1470025"/>
          </a:xfrm>
        </p:spPr>
        <p:txBody>
          <a:bodyPr/>
          <a:lstStyle/>
          <a:p>
            <a:pPr eaLnBrk="1" hangingPunct="1">
              <a:defRPr/>
            </a:pPr>
            <a:r>
              <a:rPr lang="en-US" dirty="0" smtClean="0"/>
              <a:t>Microsoft</a:t>
            </a:r>
            <a:r>
              <a:rPr lang="en-US" sz="2800" baseline="50000" dirty="0" smtClean="0"/>
              <a:t>®</a:t>
            </a:r>
            <a:r>
              <a:rPr lang="en-US" dirty="0" smtClean="0"/>
              <a:t> Office Excel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en-US" dirty="0" smtClean="0"/>
              <a:t>Workbook Views</a:t>
            </a:r>
          </a:p>
        </p:txBody>
      </p:sp>
      <p:sp>
        <p:nvSpPr>
          <p:cNvPr id="7171" name="Rectangle 3"/>
          <p:cNvSpPr>
            <a:spLocks noGrp="1" noChangeArrowheads="1"/>
          </p:cNvSpPr>
          <p:nvPr>
            <p:ph idx="1"/>
          </p:nvPr>
        </p:nvSpPr>
        <p:spPr>
          <a:xfrm>
            <a:off x="432000" y="2199601"/>
            <a:ext cx="3429000" cy="4201200"/>
          </a:xfrm>
        </p:spPr>
        <p:txBody>
          <a:bodyPr>
            <a:normAutofit fontScale="92500" lnSpcReduction="20000"/>
          </a:bodyPr>
          <a:lstStyle/>
          <a:p>
            <a:pPr eaLnBrk="1" hangingPunct="1"/>
            <a:r>
              <a:rPr lang="en-US" sz="2400" dirty="0" smtClean="0"/>
              <a:t>Page Break Preview</a:t>
            </a:r>
          </a:p>
          <a:p>
            <a:pPr lvl="1"/>
            <a:r>
              <a:rPr lang="en-US" sz="2000" dirty="0" smtClean="0"/>
              <a:t>C</a:t>
            </a:r>
            <a:r>
              <a:rPr lang="en-US" sz="1900" dirty="0" smtClean="0"/>
              <a:t>ell data </a:t>
            </a:r>
          </a:p>
          <a:p>
            <a:pPr lvl="1">
              <a:lnSpc>
                <a:spcPct val="120000"/>
              </a:lnSpc>
            </a:pPr>
            <a:r>
              <a:rPr lang="en-CA" sz="1900" dirty="0" smtClean="0"/>
              <a:t>Clearly identifies what data printed on each page</a:t>
            </a:r>
          </a:p>
          <a:p>
            <a:pPr lvl="1">
              <a:lnSpc>
                <a:spcPct val="110000"/>
              </a:lnSpc>
            </a:pPr>
            <a:r>
              <a:rPr lang="en-CA" sz="1900" dirty="0" smtClean="0"/>
              <a:t>Can insert or adjust page breaks</a:t>
            </a:r>
          </a:p>
          <a:p>
            <a:pPr lvl="1"/>
            <a:endParaRPr lang="en-US" sz="2000" dirty="0" smtClean="0"/>
          </a:p>
          <a:p>
            <a:pPr eaLnBrk="1" hangingPunct="1"/>
            <a:r>
              <a:rPr lang="en-US" sz="2400" dirty="0" smtClean="0"/>
              <a:t>Custom</a:t>
            </a:r>
          </a:p>
          <a:p>
            <a:pPr lvl="1">
              <a:lnSpc>
                <a:spcPct val="110000"/>
              </a:lnSpc>
            </a:pPr>
            <a:r>
              <a:rPr lang="en-US" sz="1900" dirty="0" smtClean="0"/>
              <a:t>Current page layout settings saved, e.g. zoom level</a:t>
            </a:r>
          </a:p>
          <a:p>
            <a:pPr eaLnBrk="1" hangingPunct="1"/>
            <a:r>
              <a:rPr lang="en-US" sz="2400" dirty="0" smtClean="0"/>
              <a:t>Full Screen</a:t>
            </a:r>
          </a:p>
          <a:p>
            <a:pPr lvl="1">
              <a:lnSpc>
                <a:spcPct val="110000"/>
              </a:lnSpc>
            </a:pPr>
            <a:r>
              <a:rPr lang="en-US" sz="1900" dirty="0" smtClean="0"/>
              <a:t>No menu, Ribbon, or </a:t>
            </a:r>
            <a:br>
              <a:rPr lang="en-US" sz="1900" dirty="0" smtClean="0"/>
            </a:br>
            <a:r>
              <a:rPr lang="en-US" sz="1900" dirty="0" smtClean="0"/>
              <a:t>Status Bar</a:t>
            </a:r>
          </a:p>
        </p:txBody>
      </p:sp>
      <p:pic>
        <p:nvPicPr>
          <p:cNvPr id="8" name="Picture 7" descr="SC-307.jpg"/>
          <p:cNvPicPr/>
          <p:nvPr/>
        </p:nvPicPr>
        <p:blipFill>
          <a:blip r:embed="rId3" cstate="print"/>
          <a:stretch>
            <a:fillRect/>
          </a:stretch>
        </p:blipFill>
        <p:spPr>
          <a:xfrm>
            <a:off x="3886200" y="5262880"/>
            <a:ext cx="4890770" cy="909320"/>
          </a:xfrm>
          <a:prstGeom prst="rect">
            <a:avLst/>
          </a:prstGeom>
        </p:spPr>
      </p:pic>
      <p:pic>
        <p:nvPicPr>
          <p:cNvPr id="7" name="Picture 6" descr="SC-306.jpg"/>
          <p:cNvPicPr/>
          <p:nvPr/>
        </p:nvPicPr>
        <p:blipFill>
          <a:blip r:embed="rId4" cstate="print"/>
          <a:stretch>
            <a:fillRect/>
          </a:stretch>
        </p:blipFill>
        <p:spPr>
          <a:xfrm>
            <a:off x="3886200" y="1828800"/>
            <a:ext cx="4890770" cy="2526665"/>
          </a:xfrm>
          <a:prstGeom prst="rect">
            <a:avLst/>
          </a:prstGeom>
        </p:spPr>
      </p:pic>
      <p:sp>
        <p:nvSpPr>
          <p:cNvPr id="6" name="Slide Number Placeholder 5"/>
          <p:cNvSpPr>
            <a:spLocks noGrp="1"/>
          </p:cNvSpPr>
          <p:nvPr>
            <p:ph type="sldNum" sz="quarter" idx="12"/>
          </p:nvPr>
        </p:nvSpPr>
        <p:spPr/>
        <p:txBody>
          <a:bodyPr/>
          <a:lstStyle/>
          <a:p>
            <a:fld id="{98D45953-A463-486C-8E83-12469C611990}" type="slidenum">
              <a:rPr lang="en-CA" smtClean="0"/>
              <a:pPr/>
              <a:t>10</a:t>
            </a:fld>
            <a:endParaRPr lang="en-CA"/>
          </a:p>
        </p:txBody>
      </p:sp>
      <p:sp>
        <p:nvSpPr>
          <p:cNvPr id="9" name="Footer Placeholder 8"/>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Customizing the Page Layout</a:t>
            </a:r>
            <a:endParaRPr lang="en-CA" dirty="0"/>
          </a:p>
        </p:txBody>
      </p:sp>
      <p:sp>
        <p:nvSpPr>
          <p:cNvPr id="3" name="Content Placeholder 2"/>
          <p:cNvSpPr>
            <a:spLocks noGrp="1"/>
          </p:cNvSpPr>
          <p:nvPr>
            <p:ph idx="1"/>
          </p:nvPr>
        </p:nvSpPr>
        <p:spPr>
          <a:xfrm>
            <a:off x="283780" y="2200276"/>
            <a:ext cx="8544910" cy="3514724"/>
          </a:xfrm>
        </p:spPr>
        <p:txBody>
          <a:bodyPr>
            <a:normAutofit/>
          </a:bodyPr>
          <a:lstStyle/>
          <a:p>
            <a:r>
              <a:rPr lang="en-CA" sz="1800" dirty="0" smtClean="0"/>
              <a:t>Default page layout settings:</a:t>
            </a:r>
          </a:p>
          <a:p>
            <a:pPr lvl="1"/>
            <a:r>
              <a:rPr lang="en-CA" sz="1600" dirty="0" smtClean="0"/>
              <a:t>Margins: 0.75” top and bottom, 0.7 left and right</a:t>
            </a:r>
          </a:p>
          <a:p>
            <a:pPr lvl="1"/>
            <a:r>
              <a:rPr lang="en-CA" sz="1600" dirty="0" smtClean="0"/>
              <a:t>Portrait</a:t>
            </a:r>
          </a:p>
          <a:p>
            <a:pPr lvl="1"/>
            <a:r>
              <a:rPr lang="en-CA" sz="1600" dirty="0" smtClean="0"/>
              <a:t>Paper size: letter or A4</a:t>
            </a:r>
          </a:p>
          <a:p>
            <a:pPr lvl="1"/>
            <a:r>
              <a:rPr lang="en-CA" sz="1600" dirty="0" smtClean="0"/>
              <a:t>No scaling</a:t>
            </a:r>
          </a:p>
          <a:p>
            <a:pPr lvl="1"/>
            <a:r>
              <a:rPr lang="en-CA" sz="1600" dirty="0" smtClean="0"/>
              <a:t>No header or footer</a:t>
            </a:r>
          </a:p>
          <a:p>
            <a:pPr lvl="1"/>
            <a:r>
              <a:rPr lang="en-CA" sz="1600" dirty="0" smtClean="0"/>
              <a:t>No gridlines or row and column headings</a:t>
            </a:r>
          </a:p>
          <a:p>
            <a:pPr lvl="1"/>
            <a:r>
              <a:rPr lang="en-CA" sz="1600" dirty="0" smtClean="0"/>
              <a:t>Page order sequence is down, </a:t>
            </a:r>
            <a:br>
              <a:rPr lang="en-CA" sz="1600" dirty="0" smtClean="0"/>
            </a:br>
            <a:r>
              <a:rPr lang="en-CA" sz="1600" dirty="0" smtClean="0"/>
              <a:t>then over</a:t>
            </a:r>
          </a:p>
        </p:txBody>
      </p:sp>
      <p:pic>
        <p:nvPicPr>
          <p:cNvPr id="1027" name="Picture 3"/>
          <p:cNvPicPr>
            <a:picLocks noChangeAspect="1" noChangeArrowheads="1"/>
          </p:cNvPicPr>
          <p:nvPr/>
        </p:nvPicPr>
        <p:blipFill>
          <a:blip r:embed="rId3" cstate="print"/>
          <a:srcRect/>
          <a:stretch>
            <a:fillRect/>
          </a:stretch>
        </p:blipFill>
        <p:spPr bwMode="auto">
          <a:xfrm>
            <a:off x="5867400" y="2438400"/>
            <a:ext cx="2231571"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8D45953-A463-486C-8E83-12469C611990}" type="slidenum">
              <a:rPr lang="en-CA" smtClean="0"/>
              <a:pPr/>
              <a:t>11</a:t>
            </a:fld>
            <a:endParaRPr lang="en-CA"/>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Setting Page Breaks</a:t>
            </a:r>
          </a:p>
        </p:txBody>
      </p:sp>
      <p:sp>
        <p:nvSpPr>
          <p:cNvPr id="7171" name="Rectangle 3"/>
          <p:cNvSpPr>
            <a:spLocks noGrp="1" noChangeArrowheads="1"/>
          </p:cNvSpPr>
          <p:nvPr>
            <p:ph idx="1"/>
          </p:nvPr>
        </p:nvSpPr>
        <p:spPr>
          <a:xfrm>
            <a:off x="432000" y="2200276"/>
            <a:ext cx="8544910" cy="3286124"/>
          </a:xfrm>
        </p:spPr>
        <p:txBody>
          <a:bodyPr>
            <a:normAutofit/>
          </a:bodyPr>
          <a:lstStyle/>
          <a:p>
            <a:pPr eaLnBrk="1" hangingPunct="1"/>
            <a:r>
              <a:rPr lang="en-US" sz="2000" dirty="0" smtClean="0"/>
              <a:t>When worksheet too large to fit on paper</a:t>
            </a:r>
          </a:p>
          <a:p>
            <a:pPr lvl="1" eaLnBrk="1" hangingPunct="1"/>
            <a:r>
              <a:rPr lang="en-US" sz="1800" dirty="0" smtClean="0"/>
              <a:t>Excel selects where page breaks will occur</a:t>
            </a:r>
          </a:p>
          <a:p>
            <a:pPr eaLnBrk="1" hangingPunct="1"/>
            <a:r>
              <a:rPr lang="en-US" sz="2000" dirty="0" smtClean="0"/>
              <a:t>Manually insert or remove page breaks at cursor location</a:t>
            </a:r>
          </a:p>
          <a:p>
            <a:pPr eaLnBrk="1" hangingPunct="1"/>
            <a:endParaRPr lang="en-US" sz="2400" dirty="0" smtClean="0"/>
          </a:p>
          <a:p>
            <a:pPr eaLnBrk="1" hangingPunct="1"/>
            <a:endParaRPr lang="en-US" sz="2400" dirty="0" smtClean="0"/>
          </a:p>
          <a:p>
            <a:pPr eaLnBrk="1" hangingPunct="1"/>
            <a:endParaRPr lang="en-US" sz="2400" dirty="0" smtClean="0"/>
          </a:p>
          <a:p>
            <a:pPr eaLnBrk="1" hangingPunct="1"/>
            <a:r>
              <a:rPr lang="en-US" sz="2000" b="1" dirty="0" smtClean="0"/>
              <a:t>Scale to Fit</a:t>
            </a:r>
            <a:r>
              <a:rPr lang="en-US" sz="2000" dirty="0" smtClean="0"/>
              <a:t> in Ribbon will override any manual page breaks</a:t>
            </a:r>
          </a:p>
        </p:txBody>
      </p:sp>
      <p:pic>
        <p:nvPicPr>
          <p:cNvPr id="4" name="Picture 3" descr="SC-309.jpg"/>
          <p:cNvPicPr>
            <a:picLocks noChangeAspect="1"/>
          </p:cNvPicPr>
          <p:nvPr/>
        </p:nvPicPr>
        <p:blipFill>
          <a:blip r:embed="rId3" cstate="print"/>
          <a:stretch>
            <a:fillRect/>
          </a:stretch>
        </p:blipFill>
        <p:spPr>
          <a:xfrm>
            <a:off x="685800" y="3505200"/>
            <a:ext cx="4095750" cy="809625"/>
          </a:xfrm>
          <a:prstGeom prst="rect">
            <a:avLst/>
          </a:prstGeom>
        </p:spPr>
      </p:pic>
      <p:sp>
        <p:nvSpPr>
          <p:cNvPr id="5" name="Slide Number Placeholder 4"/>
          <p:cNvSpPr>
            <a:spLocks noGrp="1"/>
          </p:cNvSpPr>
          <p:nvPr>
            <p:ph type="sldNum" sz="quarter" idx="12"/>
          </p:nvPr>
        </p:nvSpPr>
        <p:spPr/>
        <p:txBody>
          <a:bodyPr/>
          <a:lstStyle/>
          <a:p>
            <a:fld id="{98D45953-A463-486C-8E83-12469C611990}" type="slidenum">
              <a:rPr lang="en-CA" smtClean="0"/>
              <a:pPr/>
              <a:t>12</a:t>
            </a:fld>
            <a:endParaRPr lang="en-CA"/>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Setting Page Breaks</a:t>
            </a:r>
          </a:p>
        </p:txBody>
      </p:sp>
      <p:sp>
        <p:nvSpPr>
          <p:cNvPr id="7171" name="Rectangle 3"/>
          <p:cNvSpPr>
            <a:spLocks noGrp="1" noChangeArrowheads="1"/>
          </p:cNvSpPr>
          <p:nvPr>
            <p:ph idx="1"/>
          </p:nvPr>
        </p:nvSpPr>
        <p:spPr>
          <a:xfrm>
            <a:off x="432000" y="2199600"/>
            <a:ext cx="8229600" cy="1905000"/>
          </a:xfrm>
        </p:spPr>
        <p:txBody>
          <a:bodyPr>
            <a:normAutofit/>
          </a:bodyPr>
          <a:lstStyle/>
          <a:p>
            <a:pPr eaLnBrk="1" hangingPunct="1"/>
            <a:r>
              <a:rPr lang="en-US" sz="2200" b="1" dirty="0" smtClean="0"/>
              <a:t>Page Break Preview</a:t>
            </a:r>
            <a:r>
              <a:rPr lang="en-US" sz="2200" dirty="0" smtClean="0"/>
              <a:t> </a:t>
            </a:r>
          </a:p>
          <a:p>
            <a:pPr lvl="1" eaLnBrk="1" hangingPunct="1"/>
            <a:r>
              <a:rPr lang="en-US" sz="1800" dirty="0" smtClean="0"/>
              <a:t>view of spreadsheet with page numbers as watermark</a:t>
            </a:r>
          </a:p>
          <a:p>
            <a:pPr lvl="1" eaLnBrk="1" hangingPunct="1"/>
            <a:r>
              <a:rPr lang="en-US" sz="1800" dirty="0" smtClean="0"/>
              <a:t>can drag page breaks to new position</a:t>
            </a:r>
          </a:p>
          <a:p>
            <a:pPr lvl="1"/>
            <a:r>
              <a:rPr lang="en-US" sz="1800" dirty="0" smtClean="0"/>
              <a:t>Default page breaks appear as dotted lines</a:t>
            </a:r>
          </a:p>
          <a:p>
            <a:pPr lvl="1"/>
            <a:r>
              <a:rPr lang="en-US" sz="1800" dirty="0" smtClean="0"/>
              <a:t>Manually inserted page breaks appear as solid lines</a:t>
            </a:r>
          </a:p>
        </p:txBody>
      </p:sp>
      <p:pic>
        <p:nvPicPr>
          <p:cNvPr id="5" name="Picture 4" descr="SC-314.jpg"/>
          <p:cNvPicPr>
            <a:picLocks noChangeAspect="1"/>
          </p:cNvPicPr>
          <p:nvPr/>
        </p:nvPicPr>
        <p:blipFill>
          <a:blip r:embed="rId3" cstate="print"/>
          <a:stretch>
            <a:fillRect/>
          </a:stretch>
        </p:blipFill>
        <p:spPr>
          <a:xfrm>
            <a:off x="1219200" y="4008707"/>
            <a:ext cx="4724400" cy="2280078"/>
          </a:xfrm>
          <a:prstGeom prst="rect">
            <a:avLst/>
          </a:prstGeom>
        </p:spPr>
      </p:pic>
      <p:sp>
        <p:nvSpPr>
          <p:cNvPr id="6" name="Slide Number Placeholder 5"/>
          <p:cNvSpPr>
            <a:spLocks noGrp="1"/>
          </p:cNvSpPr>
          <p:nvPr>
            <p:ph type="sldNum" sz="quarter" idx="12"/>
          </p:nvPr>
        </p:nvSpPr>
        <p:spPr/>
        <p:txBody>
          <a:bodyPr/>
          <a:lstStyle/>
          <a:p>
            <a:fld id="{98D45953-A463-486C-8E83-12469C611990}" type="slidenum">
              <a:rPr lang="en-CA" smtClean="0"/>
              <a:pPr/>
              <a:t>13</a:t>
            </a:fld>
            <a:endParaRPr lang="en-CA"/>
          </a:p>
        </p:txBody>
      </p:sp>
      <p:sp>
        <p:nvSpPr>
          <p:cNvPr id="7" name="Footer Placeholder 6"/>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Page Formatting</a:t>
            </a:r>
            <a:endParaRPr lang="en-US" dirty="0" smtClean="0"/>
          </a:p>
        </p:txBody>
      </p:sp>
      <p:pic>
        <p:nvPicPr>
          <p:cNvPr id="8" name="Content Placeholder 7" descr="SC-322.jpg"/>
          <p:cNvPicPr>
            <a:picLocks noGrp="1" noChangeAspect="1"/>
          </p:cNvPicPr>
          <p:nvPr>
            <p:ph idx="1"/>
          </p:nvPr>
        </p:nvPicPr>
        <p:blipFill>
          <a:blip r:embed="rId3" cstate="print"/>
          <a:stretch>
            <a:fillRect/>
          </a:stretch>
        </p:blipFill>
        <p:spPr>
          <a:xfrm>
            <a:off x="1143000" y="4953000"/>
            <a:ext cx="4810125" cy="1038225"/>
          </a:xfrm>
        </p:spPr>
      </p:pic>
      <p:sp>
        <p:nvSpPr>
          <p:cNvPr id="6" name="Footer Placeholder 5"/>
          <p:cNvSpPr>
            <a:spLocks noGrp="1"/>
          </p:cNvSpPr>
          <p:nvPr>
            <p:ph type="ftr" sz="quarter" idx="11"/>
          </p:nvPr>
        </p:nvSpPr>
        <p:spPr/>
        <p:txBody>
          <a:bodyPr/>
          <a:lstStyle/>
          <a:p>
            <a:r>
              <a:rPr lang="en-CA" smtClean="0"/>
              <a:t>© CCI Learning Solutions Inc. </a:t>
            </a:r>
            <a:endParaRPr lang="en-CA"/>
          </a:p>
        </p:txBody>
      </p:sp>
      <p:sp>
        <p:nvSpPr>
          <p:cNvPr id="5" name="Slide Number Placeholder 4"/>
          <p:cNvSpPr>
            <a:spLocks noGrp="1"/>
          </p:cNvSpPr>
          <p:nvPr>
            <p:ph type="sldNum" sz="quarter" idx="12"/>
          </p:nvPr>
        </p:nvSpPr>
        <p:spPr/>
        <p:txBody>
          <a:bodyPr/>
          <a:lstStyle/>
          <a:p>
            <a:fld id="{98D45953-A463-486C-8E83-12469C611990}" type="slidenum">
              <a:rPr lang="en-CA" smtClean="0"/>
              <a:pPr/>
              <a:t>14</a:t>
            </a:fld>
            <a:endParaRPr lang="en-CA"/>
          </a:p>
        </p:txBody>
      </p:sp>
      <p:sp>
        <p:nvSpPr>
          <p:cNvPr id="8196" name="Rectangle 4"/>
          <p:cNvSpPr>
            <a:spLocks noGrp="1" noChangeArrowheads="1"/>
          </p:cNvSpPr>
          <p:nvPr>
            <p:ph sz="half" idx="4294967295"/>
          </p:nvPr>
        </p:nvSpPr>
        <p:spPr>
          <a:xfrm>
            <a:off x="457200" y="2209800"/>
            <a:ext cx="7772400" cy="3286125"/>
          </a:xfrm>
        </p:spPr>
        <p:txBody>
          <a:bodyPr/>
          <a:lstStyle/>
          <a:p>
            <a:pPr eaLnBrk="1" hangingPunct="1">
              <a:spcBef>
                <a:spcPct val="40000"/>
              </a:spcBef>
            </a:pPr>
            <a:r>
              <a:rPr lang="en-US" sz="2000" b="1" dirty="0" smtClean="0"/>
              <a:t>Page Layout</a:t>
            </a:r>
            <a:r>
              <a:rPr lang="en-US" sz="2000" dirty="0" smtClean="0"/>
              <a:t> tab changes how printed output will look</a:t>
            </a:r>
          </a:p>
          <a:p>
            <a:pPr eaLnBrk="1" hangingPunct="1">
              <a:spcBef>
                <a:spcPct val="40000"/>
              </a:spcBef>
            </a:pPr>
            <a:r>
              <a:rPr lang="en-US" sz="2000" dirty="0" smtClean="0"/>
              <a:t>Commonly used settings:</a:t>
            </a:r>
          </a:p>
          <a:p>
            <a:pPr lvl="1">
              <a:spcBef>
                <a:spcPct val="40000"/>
              </a:spcBef>
            </a:pPr>
            <a:r>
              <a:rPr lang="en-US" dirty="0" smtClean="0"/>
              <a:t>Margins </a:t>
            </a:r>
          </a:p>
          <a:p>
            <a:pPr lvl="1">
              <a:spcBef>
                <a:spcPct val="40000"/>
              </a:spcBef>
            </a:pPr>
            <a:r>
              <a:rPr lang="en-US" dirty="0" smtClean="0"/>
              <a:t>Orientation:  portrait versus landscape</a:t>
            </a:r>
          </a:p>
          <a:p>
            <a:pPr lvl="1">
              <a:spcBef>
                <a:spcPct val="40000"/>
              </a:spcBef>
            </a:pPr>
            <a:r>
              <a:rPr lang="en-US" dirty="0" smtClean="0"/>
              <a:t>Size of paper</a:t>
            </a:r>
          </a:p>
          <a:p>
            <a:pPr lvl="1">
              <a:spcBef>
                <a:spcPct val="40000"/>
              </a:spcBef>
            </a:pPr>
            <a:r>
              <a:rPr lang="en-US" dirty="0" smtClean="0"/>
              <a:t>Width, height, scale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Page Formatting</a:t>
            </a:r>
            <a:endParaRPr lang="en-CA" dirty="0"/>
          </a:p>
        </p:txBody>
      </p:sp>
      <p:sp>
        <p:nvSpPr>
          <p:cNvPr id="3" name="Content Placeholder 2"/>
          <p:cNvSpPr>
            <a:spLocks noGrp="1"/>
          </p:cNvSpPr>
          <p:nvPr>
            <p:ph idx="1"/>
          </p:nvPr>
        </p:nvSpPr>
        <p:spPr>
          <a:xfrm>
            <a:off x="283780" y="2200276"/>
            <a:ext cx="8544910" cy="1685924"/>
          </a:xfrm>
        </p:spPr>
        <p:txBody>
          <a:bodyPr>
            <a:normAutofit/>
          </a:bodyPr>
          <a:lstStyle/>
          <a:p>
            <a:r>
              <a:rPr lang="en-CA" sz="2000" dirty="0" smtClean="0"/>
              <a:t>Can also format from </a:t>
            </a:r>
            <a:r>
              <a:rPr lang="en-CA" sz="2000" b="1" dirty="0" smtClean="0"/>
              <a:t>Print</a:t>
            </a:r>
            <a:r>
              <a:rPr lang="en-CA" sz="2000" dirty="0" smtClean="0"/>
              <a:t> option under </a:t>
            </a:r>
            <a:r>
              <a:rPr lang="en-CA" sz="2000" b="1" dirty="0" smtClean="0"/>
              <a:t>File</a:t>
            </a:r>
            <a:r>
              <a:rPr lang="en-CA" sz="2000" dirty="0" smtClean="0"/>
              <a:t> (Backstage) tab</a:t>
            </a:r>
            <a:endParaRPr lang="en-CA" sz="2000" dirty="0"/>
          </a:p>
        </p:txBody>
      </p:sp>
      <p:pic>
        <p:nvPicPr>
          <p:cNvPr id="4" name="Picture 3" descr="SC-321.jpg"/>
          <p:cNvPicPr>
            <a:picLocks noChangeAspect="1"/>
          </p:cNvPicPr>
          <p:nvPr/>
        </p:nvPicPr>
        <p:blipFill>
          <a:blip r:embed="rId3" cstate="print"/>
          <a:stretch>
            <a:fillRect/>
          </a:stretch>
        </p:blipFill>
        <p:spPr>
          <a:xfrm>
            <a:off x="2057400" y="2601754"/>
            <a:ext cx="4017645" cy="3646646"/>
          </a:xfrm>
          <a:prstGeom prst="rect">
            <a:avLst/>
          </a:prstGeom>
        </p:spPr>
      </p:pic>
      <p:sp>
        <p:nvSpPr>
          <p:cNvPr id="5" name="Slide Number Placeholder 4"/>
          <p:cNvSpPr>
            <a:spLocks noGrp="1"/>
          </p:cNvSpPr>
          <p:nvPr>
            <p:ph type="sldNum" sz="quarter" idx="12"/>
          </p:nvPr>
        </p:nvSpPr>
        <p:spPr/>
        <p:txBody>
          <a:bodyPr/>
          <a:lstStyle/>
          <a:p>
            <a:fld id="{98D45953-A463-486C-8E83-12469C611990}" type="slidenum">
              <a:rPr lang="en-CA" smtClean="0"/>
              <a:pPr/>
              <a:t>15</a:t>
            </a:fld>
            <a:endParaRPr lang="en-CA"/>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eaLnBrk="1" hangingPunct="1">
              <a:defRPr/>
            </a:pPr>
            <a:r>
              <a:rPr lang="en-US" dirty="0" smtClean="0"/>
              <a:t>Adding a Header or Footer</a:t>
            </a:r>
          </a:p>
        </p:txBody>
      </p:sp>
      <p:pic>
        <p:nvPicPr>
          <p:cNvPr id="10" name="Content Placeholder 9" descr="SC-334.jpg"/>
          <p:cNvPicPr>
            <a:picLocks noGrp="1" noChangeAspect="1"/>
          </p:cNvPicPr>
          <p:nvPr>
            <p:ph sz="half" idx="1"/>
          </p:nvPr>
        </p:nvPicPr>
        <p:blipFill>
          <a:blip r:embed="rId3" cstate="print"/>
          <a:stretch>
            <a:fillRect/>
          </a:stretch>
        </p:blipFill>
        <p:spPr>
          <a:xfrm>
            <a:off x="4724400" y="2200275"/>
            <a:ext cx="3038613" cy="3925888"/>
          </a:xfrm>
          <a:prstGeom prst="rect">
            <a:avLst/>
          </a:prstGeom>
        </p:spPr>
      </p:pic>
      <p:sp>
        <p:nvSpPr>
          <p:cNvPr id="10244" name="Rectangle 7"/>
          <p:cNvSpPr>
            <a:spLocks noGrp="1" noChangeArrowheads="1"/>
          </p:cNvSpPr>
          <p:nvPr>
            <p:ph sz="half" idx="2"/>
          </p:nvPr>
        </p:nvSpPr>
        <p:spPr>
          <a:xfrm>
            <a:off x="432000" y="2200275"/>
            <a:ext cx="4106482" cy="2905125"/>
          </a:xfrm>
        </p:spPr>
        <p:txBody>
          <a:bodyPr>
            <a:normAutofit/>
          </a:bodyPr>
          <a:lstStyle/>
          <a:p>
            <a:pPr eaLnBrk="1" hangingPunct="1">
              <a:spcBef>
                <a:spcPct val="30000"/>
              </a:spcBef>
            </a:pPr>
            <a:r>
              <a:rPr lang="en-US" sz="2000" dirty="0" smtClean="0"/>
              <a:t>Text printed at top or bottom of every page for current worksheet</a:t>
            </a:r>
          </a:p>
          <a:p>
            <a:pPr eaLnBrk="1" hangingPunct="1">
              <a:spcBef>
                <a:spcPct val="30000"/>
              </a:spcBef>
            </a:pPr>
            <a:r>
              <a:rPr lang="en-US" sz="2000" dirty="0" smtClean="0"/>
              <a:t>Most common headers or footers provided and can be customized</a:t>
            </a:r>
          </a:p>
        </p:txBody>
      </p:sp>
      <p:sp>
        <p:nvSpPr>
          <p:cNvPr id="5" name="Slide Number Placeholder 4"/>
          <p:cNvSpPr>
            <a:spLocks noGrp="1"/>
          </p:cNvSpPr>
          <p:nvPr>
            <p:ph type="sldNum" sz="quarter" idx="12"/>
          </p:nvPr>
        </p:nvSpPr>
        <p:spPr/>
        <p:txBody>
          <a:bodyPr/>
          <a:lstStyle/>
          <a:p>
            <a:fld id="{98D45953-A463-486C-8E83-12469C611990}" type="slidenum">
              <a:rPr lang="en-CA" smtClean="0"/>
              <a:pPr/>
              <a:t>16</a:t>
            </a:fld>
            <a:endParaRPr lang="en-CA"/>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45"/>
          <p:cNvSpPr>
            <a:spLocks noGrp="1" noChangeArrowheads="1"/>
          </p:cNvSpPr>
          <p:nvPr>
            <p:ph idx="1"/>
          </p:nvPr>
        </p:nvSpPr>
        <p:spPr>
          <a:xfrm>
            <a:off x="283780" y="2200276"/>
            <a:ext cx="8544910" cy="3667124"/>
          </a:xfrm>
        </p:spPr>
        <p:txBody>
          <a:bodyPr/>
          <a:lstStyle/>
          <a:p>
            <a:pPr eaLnBrk="1" hangingPunct="1"/>
            <a:r>
              <a:rPr lang="en-US" sz="2000" dirty="0" smtClean="0"/>
              <a:t>Boxes represent left, center and right areas  </a:t>
            </a:r>
          </a:p>
          <a:p>
            <a:pPr eaLnBrk="1" hangingPunct="1"/>
            <a:endParaRPr lang="en-US" sz="2400" dirty="0" smtClean="0"/>
          </a:p>
          <a:p>
            <a:pPr eaLnBrk="1" hangingPunct="1"/>
            <a:endParaRPr lang="en-US" sz="2400" dirty="0" smtClean="0"/>
          </a:p>
          <a:p>
            <a:pPr eaLnBrk="1" hangingPunct="1"/>
            <a:endParaRPr lang="en-US" sz="1800" dirty="0" smtClean="0"/>
          </a:p>
          <a:p>
            <a:pPr eaLnBrk="1" hangingPunct="1"/>
            <a:endParaRPr lang="en-US" sz="1800" dirty="0" smtClean="0"/>
          </a:p>
          <a:p>
            <a:pPr eaLnBrk="1" hangingPunct="1"/>
            <a:r>
              <a:rPr lang="en-US" sz="2000" dirty="0" smtClean="0"/>
              <a:t>Auto-generated data can be inserted using Ribbon</a:t>
            </a:r>
          </a:p>
        </p:txBody>
      </p:sp>
      <p:sp>
        <p:nvSpPr>
          <p:cNvPr id="16386" name="Rectangle 4"/>
          <p:cNvSpPr>
            <a:spLocks noGrp="1" noChangeArrowheads="1"/>
          </p:cNvSpPr>
          <p:nvPr>
            <p:ph type="title"/>
          </p:nvPr>
        </p:nvSpPr>
        <p:spPr/>
        <p:txBody>
          <a:bodyPr/>
          <a:lstStyle/>
          <a:p>
            <a:pPr eaLnBrk="1" hangingPunct="1">
              <a:defRPr/>
            </a:pPr>
            <a:r>
              <a:rPr lang="en-US" dirty="0" smtClean="0"/>
              <a:t>Adding a Header or Footer</a:t>
            </a:r>
          </a:p>
        </p:txBody>
      </p:sp>
      <p:pic>
        <p:nvPicPr>
          <p:cNvPr id="20" name="Picture 19" descr="SC-335.jpg"/>
          <p:cNvPicPr>
            <a:picLocks noChangeAspect="1"/>
          </p:cNvPicPr>
          <p:nvPr/>
        </p:nvPicPr>
        <p:blipFill>
          <a:blip r:embed="rId3" cstate="print"/>
          <a:stretch>
            <a:fillRect/>
          </a:stretch>
        </p:blipFill>
        <p:spPr>
          <a:xfrm>
            <a:off x="609600" y="2609850"/>
            <a:ext cx="6572250" cy="571500"/>
          </a:xfrm>
          <a:prstGeom prst="rect">
            <a:avLst/>
          </a:prstGeom>
        </p:spPr>
      </p:pic>
      <p:pic>
        <p:nvPicPr>
          <p:cNvPr id="21" name="Picture 20" descr="SC-336.jpg"/>
          <p:cNvPicPr>
            <a:picLocks noChangeAspect="1"/>
          </p:cNvPicPr>
          <p:nvPr/>
        </p:nvPicPr>
        <p:blipFill>
          <a:blip r:embed="rId4" cstate="print"/>
          <a:stretch>
            <a:fillRect/>
          </a:stretch>
        </p:blipFill>
        <p:spPr>
          <a:xfrm>
            <a:off x="609600" y="3448050"/>
            <a:ext cx="6619875" cy="590550"/>
          </a:xfrm>
          <a:prstGeom prst="rect">
            <a:avLst/>
          </a:prstGeom>
        </p:spPr>
      </p:pic>
      <p:pic>
        <p:nvPicPr>
          <p:cNvPr id="22" name="Picture 21" descr="SC-327.jpg"/>
          <p:cNvPicPr>
            <a:picLocks noChangeAspect="1"/>
          </p:cNvPicPr>
          <p:nvPr/>
        </p:nvPicPr>
        <p:blipFill>
          <a:blip r:embed="rId5" cstate="print"/>
          <a:stretch>
            <a:fillRect/>
          </a:stretch>
        </p:blipFill>
        <p:spPr>
          <a:xfrm>
            <a:off x="609600" y="4572000"/>
            <a:ext cx="7472839" cy="1117283"/>
          </a:xfrm>
          <a:prstGeom prst="rect">
            <a:avLst/>
          </a:prstGeom>
        </p:spPr>
      </p:pic>
      <p:sp>
        <p:nvSpPr>
          <p:cNvPr id="7" name="Slide Number Placeholder 6"/>
          <p:cNvSpPr>
            <a:spLocks noGrp="1"/>
          </p:cNvSpPr>
          <p:nvPr>
            <p:ph type="sldNum" sz="quarter" idx="12"/>
          </p:nvPr>
        </p:nvSpPr>
        <p:spPr/>
        <p:txBody>
          <a:bodyPr/>
          <a:lstStyle/>
          <a:p>
            <a:fld id="{98D45953-A463-486C-8E83-12469C611990}" type="slidenum">
              <a:rPr lang="en-CA" smtClean="0"/>
              <a:pPr/>
              <a:t>17</a:t>
            </a:fld>
            <a:endParaRPr lang="en-CA"/>
          </a:p>
        </p:txBody>
      </p:sp>
      <p:sp>
        <p:nvSpPr>
          <p:cNvPr id="8" name="Footer Placeholder 7"/>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Printing Titles or Range of Cells</a:t>
            </a:r>
          </a:p>
        </p:txBody>
      </p:sp>
      <p:sp>
        <p:nvSpPr>
          <p:cNvPr id="5" name="Content Placeholder 4"/>
          <p:cNvSpPr>
            <a:spLocks noGrp="1"/>
          </p:cNvSpPr>
          <p:nvPr>
            <p:ph idx="1"/>
          </p:nvPr>
        </p:nvSpPr>
        <p:spPr>
          <a:xfrm>
            <a:off x="283780" y="2200276"/>
            <a:ext cx="8544910" cy="2066924"/>
          </a:xfrm>
        </p:spPr>
        <p:txBody>
          <a:bodyPr/>
          <a:lstStyle/>
          <a:p>
            <a:r>
              <a:rPr lang="en-CA" sz="2000" dirty="0" smtClean="0"/>
              <a:t>Print Titles repeats selected rows and/or columns at top of each page</a:t>
            </a:r>
          </a:p>
          <a:p>
            <a:pPr lvl="1">
              <a:lnSpc>
                <a:spcPct val="150000"/>
              </a:lnSpc>
            </a:pPr>
            <a:r>
              <a:rPr lang="en-CA" sz="1800" dirty="0" smtClean="0"/>
              <a:t>Similar to Freeze Panes feature, but for printing </a:t>
            </a:r>
          </a:p>
          <a:p>
            <a:r>
              <a:rPr lang="en-CA" sz="2000" dirty="0" smtClean="0"/>
              <a:t>Print Area selects the cell range for printing</a:t>
            </a:r>
          </a:p>
          <a:p>
            <a:pPr lvl="1">
              <a:lnSpc>
                <a:spcPct val="150000"/>
              </a:lnSpc>
            </a:pPr>
            <a:r>
              <a:rPr lang="en-CA" sz="1800" dirty="0" smtClean="0"/>
              <a:t>Remember to turn off after printing</a:t>
            </a:r>
            <a:endParaRPr lang="en-CA" sz="1800" dirty="0"/>
          </a:p>
        </p:txBody>
      </p:sp>
      <p:sp>
        <p:nvSpPr>
          <p:cNvPr id="4" name="Slide Number Placeholder 3"/>
          <p:cNvSpPr>
            <a:spLocks noGrp="1"/>
          </p:cNvSpPr>
          <p:nvPr>
            <p:ph type="sldNum" sz="quarter" idx="12"/>
          </p:nvPr>
        </p:nvSpPr>
        <p:spPr/>
        <p:txBody>
          <a:bodyPr/>
          <a:lstStyle/>
          <a:p>
            <a:fld id="{98D45953-A463-486C-8E83-12469C611990}" type="slidenum">
              <a:rPr lang="en-CA" smtClean="0"/>
              <a:pPr/>
              <a:t>18</a:t>
            </a:fld>
            <a:endParaRPr lang="en-CA"/>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Selected Worksheets</a:t>
            </a:r>
            <a:endParaRPr lang="en-US" dirty="0"/>
          </a:p>
        </p:txBody>
      </p:sp>
      <p:sp>
        <p:nvSpPr>
          <p:cNvPr id="3" name="Content Placeholder 2"/>
          <p:cNvSpPr>
            <a:spLocks noGrp="1"/>
          </p:cNvSpPr>
          <p:nvPr>
            <p:ph idx="1"/>
          </p:nvPr>
        </p:nvSpPr>
        <p:spPr/>
        <p:txBody>
          <a:bodyPr>
            <a:normAutofit/>
          </a:bodyPr>
          <a:lstStyle/>
          <a:p>
            <a:r>
              <a:rPr lang="en-US" dirty="0" smtClean="0"/>
              <a:t>Can select </a:t>
            </a:r>
            <a:r>
              <a:rPr lang="en-US" dirty="0"/>
              <a:t>one of three options for printing:</a:t>
            </a:r>
          </a:p>
          <a:p>
            <a:pPr lvl="1"/>
            <a:r>
              <a:rPr lang="en-US" dirty="0"/>
              <a:t>print </a:t>
            </a:r>
            <a:r>
              <a:rPr lang="en-US" dirty="0" smtClean="0"/>
              <a:t>current </a:t>
            </a:r>
            <a:r>
              <a:rPr lang="en-US" dirty="0"/>
              <a:t>active worksheet(s</a:t>
            </a:r>
            <a:r>
              <a:rPr lang="en-US" dirty="0" smtClean="0"/>
              <a:t>),	</a:t>
            </a:r>
            <a:endParaRPr lang="en-US" dirty="0"/>
          </a:p>
          <a:p>
            <a:pPr lvl="1"/>
            <a:r>
              <a:rPr lang="en-US" dirty="0"/>
              <a:t>print </a:t>
            </a:r>
            <a:r>
              <a:rPr lang="en-US" dirty="0" smtClean="0"/>
              <a:t>entire </a:t>
            </a:r>
            <a:r>
              <a:rPr lang="en-US" dirty="0"/>
              <a:t>workbook, </a:t>
            </a:r>
            <a:r>
              <a:rPr lang="en-US" dirty="0" smtClean="0"/>
              <a:t>or</a:t>
            </a:r>
            <a:endParaRPr lang="en-US" dirty="0"/>
          </a:p>
          <a:p>
            <a:pPr lvl="1"/>
            <a:r>
              <a:rPr lang="en-US" dirty="0"/>
              <a:t>print </a:t>
            </a:r>
            <a:r>
              <a:rPr lang="en-US" dirty="0" smtClean="0"/>
              <a:t>currently </a:t>
            </a:r>
            <a:r>
              <a:rPr lang="en-US" dirty="0"/>
              <a:t>selected range of cells in </a:t>
            </a:r>
            <a:r>
              <a:rPr lang="en-US" dirty="0" smtClean="0"/>
              <a:t>current </a:t>
            </a:r>
            <a:r>
              <a:rPr lang="en-US" dirty="0"/>
              <a:t>active worksheet.</a:t>
            </a:r>
          </a:p>
          <a:p>
            <a:r>
              <a:rPr lang="en-US" dirty="0" smtClean="0"/>
              <a:t>To </a:t>
            </a:r>
            <a:r>
              <a:rPr lang="en-US" dirty="0"/>
              <a:t>print more than one worksheet </a:t>
            </a:r>
            <a:r>
              <a:rPr lang="en-US" dirty="0" smtClean="0"/>
              <a:t>at same </a:t>
            </a:r>
            <a:r>
              <a:rPr lang="en-US" dirty="0"/>
              <a:t>time, </a:t>
            </a:r>
            <a:r>
              <a:rPr lang="en-US" dirty="0" smtClean="0"/>
              <a:t>select </a:t>
            </a:r>
            <a:r>
              <a:rPr lang="en-US" dirty="0"/>
              <a:t>all </a:t>
            </a:r>
            <a:r>
              <a:rPr lang="en-US" dirty="0" smtClean="0"/>
              <a:t>worksheets </a:t>
            </a:r>
            <a:r>
              <a:rPr lang="en-US" dirty="0"/>
              <a:t>as </a:t>
            </a:r>
            <a:r>
              <a:rPr lang="en-US" dirty="0" smtClean="0"/>
              <a:t>group first</a:t>
            </a:r>
          </a:p>
          <a:p>
            <a:r>
              <a:rPr lang="en-US" dirty="0" smtClean="0"/>
              <a:t>Use Ctrl to </a:t>
            </a:r>
            <a:r>
              <a:rPr lang="en-US" dirty="0"/>
              <a:t>add </a:t>
            </a:r>
            <a:r>
              <a:rPr lang="en-US" dirty="0" smtClean="0"/>
              <a:t>worksheets </a:t>
            </a:r>
            <a:r>
              <a:rPr lang="en-US" dirty="0"/>
              <a:t>to the group of active </a:t>
            </a:r>
            <a:r>
              <a:rPr lang="en-US" dirty="0" smtClean="0"/>
              <a:t>worksheets</a:t>
            </a:r>
          </a:p>
          <a:p>
            <a:r>
              <a:rPr lang="en-US" dirty="0" smtClean="0"/>
              <a:t>Use Shift to </a:t>
            </a:r>
            <a:r>
              <a:rPr lang="en-US" dirty="0"/>
              <a:t>select a range of worksheets as </a:t>
            </a:r>
            <a:r>
              <a:rPr lang="en-US" dirty="0" smtClean="0"/>
              <a:t>active group</a:t>
            </a:r>
            <a:endParaRPr lang="en-US" dirty="0"/>
          </a:p>
          <a:p>
            <a:endParaRPr lang="en-US" dirty="0"/>
          </a:p>
        </p:txBody>
      </p:sp>
      <p:sp>
        <p:nvSpPr>
          <p:cNvPr id="4" name="Footer Placeholder 3"/>
          <p:cNvSpPr>
            <a:spLocks noGrp="1"/>
          </p:cNvSpPr>
          <p:nvPr>
            <p:ph type="ftr" sz="quarter" idx="11"/>
          </p:nvPr>
        </p:nvSpPr>
        <p:spPr/>
        <p:txBody>
          <a:bodyPr/>
          <a:lstStyle/>
          <a:p>
            <a:r>
              <a:rPr lang="en-CA" smtClean="0"/>
              <a:t>© CCI Learning Solutions Inc. </a:t>
            </a:r>
            <a:endParaRPr lang="en-CA"/>
          </a:p>
        </p:txBody>
      </p:sp>
      <p:sp>
        <p:nvSpPr>
          <p:cNvPr id="5" name="Slide Number Placeholder 4"/>
          <p:cNvSpPr>
            <a:spLocks noGrp="1"/>
          </p:cNvSpPr>
          <p:nvPr>
            <p:ph type="sldNum" sz="quarter" idx="12"/>
          </p:nvPr>
        </p:nvSpPr>
        <p:spPr/>
        <p:txBody>
          <a:bodyPr/>
          <a:lstStyle/>
          <a:p>
            <a:fld id="{98D45953-A463-486C-8E83-12469C611990}" type="slidenum">
              <a:rPr lang="en-CA" smtClean="0"/>
              <a:pPr/>
              <a:t>19</a:t>
            </a:fld>
            <a:endParaRPr lang="en-CA"/>
          </a:p>
        </p:txBody>
      </p:sp>
    </p:spTree>
    <p:extLst>
      <p:ext uri="{BB962C8B-B14F-4D97-AF65-F5344CB8AC3E}">
        <p14:creationId xmlns:p14="http://schemas.microsoft.com/office/powerpoint/2010/main" xmlns="" val="161397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smtClean="0"/>
              <a:t>Lesson Objectives</a:t>
            </a:r>
          </a:p>
        </p:txBody>
      </p:sp>
      <p:sp>
        <p:nvSpPr>
          <p:cNvPr id="6147" name="Rectangle 5"/>
          <p:cNvSpPr>
            <a:spLocks noGrp="1" noChangeArrowheads="1"/>
          </p:cNvSpPr>
          <p:nvPr>
            <p:ph sz="half" idx="1"/>
          </p:nvPr>
        </p:nvSpPr>
        <p:spPr>
          <a:xfrm>
            <a:off x="299620" y="2200275"/>
            <a:ext cx="4098959" cy="3590925"/>
          </a:xfrm>
        </p:spPr>
        <p:txBody>
          <a:bodyPr>
            <a:normAutofit fontScale="92500"/>
          </a:bodyPr>
          <a:lstStyle/>
          <a:p>
            <a:r>
              <a:rPr lang="en-US" sz="2400" dirty="0" smtClean="0"/>
              <a:t>create and arrange worksheet windows</a:t>
            </a:r>
          </a:p>
          <a:p>
            <a:r>
              <a:rPr lang="en-US" sz="2400" dirty="0" smtClean="0"/>
              <a:t>split and freeze panes</a:t>
            </a:r>
          </a:p>
          <a:p>
            <a:r>
              <a:rPr lang="en-US" sz="2400" dirty="0" smtClean="0"/>
              <a:t>zoom in and out of worksheets</a:t>
            </a:r>
          </a:p>
          <a:p>
            <a:r>
              <a:rPr lang="en-US" sz="2400" dirty="0" smtClean="0"/>
              <a:t>print and preview worksheets</a:t>
            </a:r>
          </a:p>
          <a:p>
            <a:r>
              <a:rPr lang="en-US" sz="2400" dirty="0" smtClean="0"/>
              <a:t>use different workbook views</a:t>
            </a:r>
          </a:p>
          <a:p>
            <a:r>
              <a:rPr lang="en-US" sz="2400" dirty="0" smtClean="0"/>
              <a:t>add and preview page breaks</a:t>
            </a:r>
          </a:p>
        </p:txBody>
      </p:sp>
      <p:sp>
        <p:nvSpPr>
          <p:cNvPr id="6" name="Content Placeholder 5"/>
          <p:cNvSpPr>
            <a:spLocks noGrp="1"/>
          </p:cNvSpPr>
          <p:nvPr>
            <p:ph sz="half" idx="2"/>
          </p:nvPr>
        </p:nvSpPr>
        <p:spPr>
          <a:xfrm>
            <a:off x="4713890" y="2200275"/>
            <a:ext cx="4106482" cy="3757461"/>
          </a:xfrm>
        </p:spPr>
        <p:txBody>
          <a:bodyPr>
            <a:normAutofit fontScale="92500"/>
          </a:bodyPr>
          <a:lstStyle/>
          <a:p>
            <a:r>
              <a:rPr lang="en-US" sz="2400" dirty="0"/>
              <a:t>change margins, orientation, paper size and scale</a:t>
            </a:r>
          </a:p>
          <a:p>
            <a:r>
              <a:rPr lang="en-US" sz="2400" dirty="0"/>
              <a:t>print column and row titles or selected range of cells</a:t>
            </a:r>
          </a:p>
          <a:p>
            <a:r>
              <a:rPr lang="en-US" sz="2400" dirty="0"/>
              <a:t>add and modify headers and footers</a:t>
            </a:r>
          </a:p>
          <a:p>
            <a:r>
              <a:rPr lang="en-US" sz="2400" dirty="0"/>
              <a:t>change Excel options</a:t>
            </a:r>
          </a:p>
          <a:p>
            <a:endParaRPr lang="en-CA" sz="2400" dirty="0"/>
          </a:p>
        </p:txBody>
      </p:sp>
      <p:sp>
        <p:nvSpPr>
          <p:cNvPr id="5" name="Slide Number Placeholder 4"/>
          <p:cNvSpPr>
            <a:spLocks noGrp="1"/>
          </p:cNvSpPr>
          <p:nvPr>
            <p:ph type="sldNum" sz="quarter" idx="12"/>
          </p:nvPr>
        </p:nvSpPr>
        <p:spPr/>
        <p:txBody>
          <a:bodyPr/>
          <a:lstStyle/>
          <a:p>
            <a:fld id="{98D45953-A463-486C-8E83-12469C611990}" type="slidenum">
              <a:rPr lang="en-CA" smtClean="0"/>
              <a:pPr/>
              <a:t>2</a:t>
            </a:fld>
            <a:endParaRPr lang="en-CA"/>
          </a:p>
        </p:txBody>
      </p:sp>
      <p:sp>
        <p:nvSpPr>
          <p:cNvPr id="7" name="Footer Placeholder 6"/>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Changing </a:t>
            </a:r>
            <a:r>
              <a:rPr lang="en-US" dirty="0"/>
              <a:t>Excel </a:t>
            </a:r>
            <a:r>
              <a:rPr lang="en-US" dirty="0" smtClean="0"/>
              <a:t>Default Settings</a:t>
            </a:r>
            <a:endParaRPr lang="en-US" dirty="0"/>
          </a:p>
        </p:txBody>
      </p:sp>
      <p:pic>
        <p:nvPicPr>
          <p:cNvPr id="8" name="Content Placeholder 7" descr="SC-343.jpg"/>
          <p:cNvPicPr>
            <a:picLocks noGrp="1" noChangeAspect="1"/>
          </p:cNvPicPr>
          <p:nvPr>
            <p:ph sz="half" idx="1"/>
          </p:nvPr>
        </p:nvPicPr>
        <p:blipFill>
          <a:blip r:embed="rId3" cstate="print"/>
          <a:stretch>
            <a:fillRect/>
          </a:stretch>
        </p:blipFill>
        <p:spPr>
          <a:xfrm>
            <a:off x="4343400" y="2491930"/>
            <a:ext cx="4251325" cy="3466855"/>
          </a:xfrm>
          <a:prstGeom prst="rect">
            <a:avLst/>
          </a:prstGeom>
        </p:spPr>
      </p:pic>
      <p:sp>
        <p:nvSpPr>
          <p:cNvPr id="52235" name="Rectangle 11"/>
          <p:cNvSpPr>
            <a:spLocks noGrp="1" noChangeArrowheads="1"/>
          </p:cNvSpPr>
          <p:nvPr>
            <p:ph sz="half" idx="2"/>
          </p:nvPr>
        </p:nvSpPr>
        <p:spPr>
          <a:xfrm>
            <a:off x="432000" y="2200275"/>
            <a:ext cx="4106482" cy="2066925"/>
          </a:xfrm>
          <a:noFill/>
          <a:ln/>
        </p:spPr>
        <p:txBody>
          <a:bodyPr>
            <a:normAutofit/>
          </a:bodyPr>
          <a:lstStyle/>
          <a:p>
            <a:pPr>
              <a:lnSpc>
                <a:spcPct val="90000"/>
              </a:lnSpc>
              <a:buFontTx/>
              <a:buNone/>
            </a:pPr>
            <a:r>
              <a:rPr lang="en-US" sz="2400" b="1" dirty="0" smtClean="0"/>
              <a:t>General tab</a:t>
            </a:r>
            <a:endParaRPr lang="en-US" sz="2400" b="1" dirty="0"/>
          </a:p>
          <a:p>
            <a:pPr>
              <a:spcBef>
                <a:spcPts val="600"/>
              </a:spcBef>
            </a:pPr>
            <a:r>
              <a:rPr lang="en-US" sz="2000" dirty="0" smtClean="0"/>
              <a:t>User Interface options</a:t>
            </a:r>
            <a:endParaRPr lang="en-US" sz="2000" dirty="0"/>
          </a:p>
          <a:p>
            <a:pPr>
              <a:spcBef>
                <a:spcPts val="600"/>
              </a:spcBef>
            </a:pPr>
            <a:r>
              <a:rPr lang="en-US" sz="2000" dirty="0" smtClean="0"/>
              <a:t>When creating new workbooks</a:t>
            </a:r>
          </a:p>
          <a:p>
            <a:pPr>
              <a:spcBef>
                <a:spcPts val="600"/>
              </a:spcBef>
            </a:pPr>
            <a:r>
              <a:rPr lang="en-US" sz="2000" dirty="0" smtClean="0"/>
              <a:t>Personalize your copy of Microsoft Office</a:t>
            </a:r>
            <a:endParaRPr lang="en-US" sz="2000" dirty="0"/>
          </a:p>
        </p:txBody>
      </p:sp>
      <p:sp>
        <p:nvSpPr>
          <p:cNvPr id="6" name="Slide Number Placeholder 5"/>
          <p:cNvSpPr>
            <a:spLocks noGrp="1"/>
          </p:cNvSpPr>
          <p:nvPr>
            <p:ph type="sldNum" sz="quarter" idx="12"/>
          </p:nvPr>
        </p:nvSpPr>
        <p:spPr>
          <a:prstGeom prst="rect">
            <a:avLst/>
          </a:prstGeom>
        </p:spPr>
        <p:txBody>
          <a:bodyPr/>
          <a:lstStyle/>
          <a:p>
            <a:r>
              <a:rPr lang="en-US"/>
              <a:t>Slide 9-</a:t>
            </a:r>
            <a:fld id="{2A390BE8-FF5E-42EA-B5FC-065D534532E3}"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Changing </a:t>
            </a:r>
            <a:r>
              <a:rPr lang="en-US" dirty="0"/>
              <a:t>Excel Options</a:t>
            </a:r>
          </a:p>
        </p:txBody>
      </p:sp>
      <p:pic>
        <p:nvPicPr>
          <p:cNvPr id="8" name="Content Placeholder 7" descr="SC-349.jpg"/>
          <p:cNvPicPr>
            <a:picLocks noGrp="1" noChangeAspect="1"/>
          </p:cNvPicPr>
          <p:nvPr>
            <p:ph sz="half" idx="1"/>
          </p:nvPr>
        </p:nvPicPr>
        <p:blipFill>
          <a:blip r:embed="rId3" cstate="print"/>
          <a:stretch>
            <a:fillRect/>
          </a:stretch>
        </p:blipFill>
        <p:spPr>
          <a:xfrm>
            <a:off x="4038600" y="2491199"/>
            <a:ext cx="4556725" cy="3715901"/>
          </a:xfrm>
          <a:prstGeom prst="rect">
            <a:avLst/>
          </a:prstGeom>
        </p:spPr>
      </p:pic>
      <p:sp>
        <p:nvSpPr>
          <p:cNvPr id="113668" name="Rectangle 4"/>
          <p:cNvSpPr>
            <a:spLocks noGrp="1" noChangeArrowheads="1"/>
          </p:cNvSpPr>
          <p:nvPr>
            <p:ph sz="half" idx="2"/>
          </p:nvPr>
        </p:nvSpPr>
        <p:spPr>
          <a:xfrm>
            <a:off x="432000" y="2200275"/>
            <a:ext cx="4106482" cy="3925888"/>
          </a:xfrm>
          <a:noFill/>
          <a:ln/>
        </p:spPr>
        <p:txBody>
          <a:bodyPr/>
          <a:lstStyle/>
          <a:p>
            <a:pPr>
              <a:buFontTx/>
              <a:buNone/>
            </a:pPr>
            <a:r>
              <a:rPr lang="en-US" sz="2400" b="1" dirty="0" smtClean="0"/>
              <a:t>Proofing tab</a:t>
            </a:r>
            <a:endParaRPr lang="en-US" sz="2400" b="1" dirty="0"/>
          </a:p>
          <a:p>
            <a:r>
              <a:rPr lang="en-US" sz="2000" dirty="0" smtClean="0"/>
              <a:t>AutoCorrect options</a:t>
            </a:r>
          </a:p>
          <a:p>
            <a:r>
              <a:rPr lang="en-US" sz="2000" dirty="0" smtClean="0"/>
              <a:t>When correcting spelling</a:t>
            </a:r>
          </a:p>
          <a:p>
            <a:endParaRPr lang="en-US" sz="2800" dirty="0"/>
          </a:p>
        </p:txBody>
      </p:sp>
      <p:sp>
        <p:nvSpPr>
          <p:cNvPr id="6" name="Slide Number Placeholder 5"/>
          <p:cNvSpPr>
            <a:spLocks noGrp="1"/>
          </p:cNvSpPr>
          <p:nvPr>
            <p:ph type="sldNum" sz="quarter" idx="12"/>
          </p:nvPr>
        </p:nvSpPr>
        <p:spPr>
          <a:prstGeom prst="rect">
            <a:avLst/>
          </a:prstGeom>
        </p:spPr>
        <p:txBody>
          <a:bodyPr/>
          <a:lstStyle/>
          <a:p>
            <a:r>
              <a:rPr lang="en-US"/>
              <a:t>Slide 9-</a:t>
            </a:r>
            <a:fld id="{8AF679ED-5308-4A69-B5EC-54CF32F4D0A4}" type="slidenum">
              <a:rPr lang="en-US"/>
              <a:pPr/>
              <a:t>21</a:t>
            </a:fld>
            <a:endParaRPr lang="en-US"/>
          </a:p>
        </p:txBody>
      </p:sp>
      <p:pic>
        <p:nvPicPr>
          <p:cNvPr id="9" name="Picture 8" descr="SC-347.jpg"/>
          <p:cNvPicPr>
            <a:picLocks noChangeAspect="1"/>
          </p:cNvPicPr>
          <p:nvPr/>
        </p:nvPicPr>
        <p:blipFill>
          <a:blip r:embed="rId4" cstate="print"/>
          <a:stretch>
            <a:fillRect/>
          </a:stretch>
        </p:blipFill>
        <p:spPr>
          <a:xfrm>
            <a:off x="685799" y="3429000"/>
            <a:ext cx="2861443" cy="2778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smtClean="0"/>
              <a:t>Changing </a:t>
            </a:r>
            <a:r>
              <a:rPr lang="en-US" dirty="0"/>
              <a:t>Excel Options</a:t>
            </a:r>
          </a:p>
        </p:txBody>
      </p:sp>
      <p:pic>
        <p:nvPicPr>
          <p:cNvPr id="8" name="Content Placeholder 7" descr="SC-348.jpg"/>
          <p:cNvPicPr>
            <a:picLocks noGrp="1" noChangeAspect="1"/>
          </p:cNvPicPr>
          <p:nvPr>
            <p:ph sz="half" idx="1"/>
          </p:nvPr>
        </p:nvPicPr>
        <p:blipFill>
          <a:blip r:embed="rId3" cstate="print"/>
          <a:stretch>
            <a:fillRect/>
          </a:stretch>
        </p:blipFill>
        <p:spPr>
          <a:xfrm>
            <a:off x="4496400" y="2491200"/>
            <a:ext cx="4098925" cy="3342576"/>
          </a:xfrm>
          <a:prstGeom prst="rect">
            <a:avLst/>
          </a:prstGeom>
        </p:spPr>
      </p:pic>
      <p:sp>
        <p:nvSpPr>
          <p:cNvPr id="114691" name="Rectangle 3"/>
          <p:cNvSpPr>
            <a:spLocks noGrp="1" noChangeArrowheads="1"/>
          </p:cNvSpPr>
          <p:nvPr>
            <p:ph sz="half" idx="2"/>
          </p:nvPr>
        </p:nvSpPr>
        <p:spPr>
          <a:xfrm>
            <a:off x="432000" y="2200275"/>
            <a:ext cx="3911400" cy="3514725"/>
          </a:xfrm>
          <a:noFill/>
          <a:ln/>
        </p:spPr>
        <p:txBody>
          <a:bodyPr>
            <a:normAutofit/>
          </a:bodyPr>
          <a:lstStyle/>
          <a:p>
            <a:pPr>
              <a:buFontTx/>
              <a:buNone/>
            </a:pPr>
            <a:r>
              <a:rPr lang="en-US" sz="2400" b="1" dirty="0" smtClean="0"/>
              <a:t>Save tab</a:t>
            </a:r>
            <a:endParaRPr lang="en-US" sz="2400" b="1" dirty="0"/>
          </a:p>
          <a:p>
            <a:r>
              <a:rPr lang="en-US" sz="2000" dirty="0" smtClean="0"/>
              <a:t>Save workbooks</a:t>
            </a:r>
            <a:endParaRPr lang="en-US" sz="2000" dirty="0"/>
          </a:p>
          <a:p>
            <a:r>
              <a:rPr lang="en-US" sz="2000" dirty="0" err="1" smtClean="0"/>
              <a:t>AutoRecover</a:t>
            </a:r>
            <a:r>
              <a:rPr lang="en-US" sz="2000" dirty="0"/>
              <a:t> </a:t>
            </a:r>
            <a:r>
              <a:rPr lang="en-US" sz="2000" dirty="0" smtClean="0"/>
              <a:t>exceptions </a:t>
            </a:r>
          </a:p>
          <a:p>
            <a:r>
              <a:rPr lang="en-US" sz="2000" dirty="0" smtClean="0"/>
              <a:t>Offline editing options for document management </a:t>
            </a:r>
            <a:br>
              <a:rPr lang="en-US" sz="2000" dirty="0" smtClean="0"/>
            </a:br>
            <a:r>
              <a:rPr lang="en-US" sz="2000" dirty="0" smtClean="0"/>
              <a:t>server files</a:t>
            </a:r>
            <a:endParaRPr lang="en-US" sz="2000" dirty="0"/>
          </a:p>
          <a:p>
            <a:r>
              <a:rPr lang="en-US" sz="2000" dirty="0" smtClean="0"/>
              <a:t>Preserve visual appearance of the workbook</a:t>
            </a:r>
            <a:endParaRPr lang="en-US" sz="2000" dirty="0"/>
          </a:p>
        </p:txBody>
      </p:sp>
      <p:sp>
        <p:nvSpPr>
          <p:cNvPr id="6" name="Slide Number Placeholder 5"/>
          <p:cNvSpPr>
            <a:spLocks noGrp="1"/>
          </p:cNvSpPr>
          <p:nvPr>
            <p:ph type="sldNum" sz="quarter" idx="12"/>
          </p:nvPr>
        </p:nvSpPr>
        <p:spPr>
          <a:prstGeom prst="rect">
            <a:avLst/>
          </a:prstGeom>
        </p:spPr>
        <p:txBody>
          <a:bodyPr/>
          <a:lstStyle/>
          <a:p>
            <a:r>
              <a:rPr lang="en-US"/>
              <a:t>Slide 9-</a:t>
            </a:r>
            <a:fld id="{050BB22A-C367-487D-B1C8-BD48427E9D86}" type="slidenum">
              <a:rPr lang="en-US"/>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t>Summary of Lesson 5</a:t>
            </a:r>
          </a:p>
        </p:txBody>
      </p:sp>
      <p:sp>
        <p:nvSpPr>
          <p:cNvPr id="14339" name="Rectangle 3"/>
          <p:cNvSpPr>
            <a:spLocks noGrp="1" noChangeArrowheads="1"/>
          </p:cNvSpPr>
          <p:nvPr>
            <p:ph sz="half" idx="1"/>
          </p:nvPr>
        </p:nvSpPr>
        <p:spPr>
          <a:xfrm>
            <a:off x="299620" y="2200275"/>
            <a:ext cx="4098959" cy="3743325"/>
          </a:xfrm>
        </p:spPr>
        <p:txBody>
          <a:bodyPr>
            <a:normAutofit/>
          </a:bodyPr>
          <a:lstStyle/>
          <a:p>
            <a:pPr>
              <a:lnSpc>
                <a:spcPct val="120000"/>
              </a:lnSpc>
            </a:pPr>
            <a:r>
              <a:rPr lang="en-US" sz="2200" dirty="0" smtClean="0"/>
              <a:t>create and arrange worksheet windows</a:t>
            </a:r>
          </a:p>
          <a:p>
            <a:pPr>
              <a:lnSpc>
                <a:spcPct val="120000"/>
              </a:lnSpc>
            </a:pPr>
            <a:r>
              <a:rPr lang="en-US" sz="2200" dirty="0" smtClean="0"/>
              <a:t>split and freeze panes</a:t>
            </a:r>
          </a:p>
          <a:p>
            <a:pPr>
              <a:lnSpc>
                <a:spcPct val="120000"/>
              </a:lnSpc>
            </a:pPr>
            <a:r>
              <a:rPr lang="en-US" sz="2200" dirty="0" smtClean="0"/>
              <a:t>zoom in and out of worksheets</a:t>
            </a:r>
          </a:p>
          <a:p>
            <a:pPr>
              <a:lnSpc>
                <a:spcPct val="120000"/>
              </a:lnSpc>
            </a:pPr>
            <a:r>
              <a:rPr lang="en-US" sz="2200" dirty="0" smtClean="0"/>
              <a:t>print and preview worksheets</a:t>
            </a:r>
          </a:p>
          <a:p>
            <a:pPr>
              <a:lnSpc>
                <a:spcPct val="120000"/>
              </a:lnSpc>
            </a:pPr>
            <a:r>
              <a:rPr lang="en-US" sz="2200" dirty="0" smtClean="0"/>
              <a:t>use different workbook views</a:t>
            </a:r>
          </a:p>
          <a:p>
            <a:pPr>
              <a:lnSpc>
                <a:spcPct val="120000"/>
              </a:lnSpc>
            </a:pPr>
            <a:r>
              <a:rPr lang="en-US" sz="2200" dirty="0" smtClean="0"/>
              <a:t>add and preview page breaks</a:t>
            </a:r>
          </a:p>
        </p:txBody>
      </p:sp>
      <p:sp>
        <p:nvSpPr>
          <p:cNvPr id="6" name="Content Placeholder 5"/>
          <p:cNvSpPr>
            <a:spLocks noGrp="1"/>
          </p:cNvSpPr>
          <p:nvPr>
            <p:ph sz="half" idx="2"/>
          </p:nvPr>
        </p:nvSpPr>
        <p:spPr>
          <a:xfrm>
            <a:off x="4713890" y="2200275"/>
            <a:ext cx="4106482" cy="3565600"/>
          </a:xfrm>
        </p:spPr>
        <p:txBody>
          <a:bodyPr>
            <a:noAutofit/>
          </a:bodyPr>
          <a:lstStyle/>
          <a:p>
            <a:pPr>
              <a:lnSpc>
                <a:spcPct val="120000"/>
              </a:lnSpc>
            </a:pPr>
            <a:r>
              <a:rPr lang="en-US" sz="2200" dirty="0"/>
              <a:t>change margins, orientation, paper size and scale</a:t>
            </a:r>
          </a:p>
          <a:p>
            <a:pPr>
              <a:lnSpc>
                <a:spcPct val="120000"/>
              </a:lnSpc>
            </a:pPr>
            <a:r>
              <a:rPr lang="en-US" sz="2200" dirty="0"/>
              <a:t>print column and row titles or selected range of cells</a:t>
            </a:r>
          </a:p>
          <a:p>
            <a:pPr>
              <a:lnSpc>
                <a:spcPct val="120000"/>
              </a:lnSpc>
            </a:pPr>
            <a:r>
              <a:rPr lang="en-US" sz="2200" dirty="0"/>
              <a:t>add and modify headers and footers</a:t>
            </a:r>
          </a:p>
          <a:p>
            <a:pPr>
              <a:lnSpc>
                <a:spcPct val="120000"/>
              </a:lnSpc>
            </a:pPr>
            <a:r>
              <a:rPr lang="en-US" sz="2200" dirty="0"/>
              <a:t>change Excel options</a:t>
            </a:r>
          </a:p>
          <a:p>
            <a:pPr>
              <a:lnSpc>
                <a:spcPct val="120000"/>
              </a:lnSpc>
            </a:pPr>
            <a:endParaRPr lang="en-CA" sz="2200" dirty="0"/>
          </a:p>
        </p:txBody>
      </p:sp>
      <p:sp>
        <p:nvSpPr>
          <p:cNvPr id="5" name="Footer Placeholder 4"/>
          <p:cNvSpPr>
            <a:spLocks noGrp="1"/>
          </p:cNvSpPr>
          <p:nvPr>
            <p:ph type="ftr" sz="quarter" idx="11"/>
          </p:nvPr>
        </p:nvSpPr>
        <p:spPr/>
        <p:txBody>
          <a:bodyPr/>
          <a:lstStyle/>
          <a:p>
            <a:r>
              <a:rPr lang="en-CA" smtClean="0"/>
              <a:t>© CCI Learning Solutions Inc. </a:t>
            </a:r>
            <a:endParaRPr lang="en-CA"/>
          </a:p>
        </p:txBody>
      </p:sp>
      <p:sp>
        <p:nvSpPr>
          <p:cNvPr id="4" name="Slide Number Placeholder 3"/>
          <p:cNvSpPr>
            <a:spLocks noGrp="1"/>
          </p:cNvSpPr>
          <p:nvPr>
            <p:ph type="sldNum" sz="quarter" idx="12"/>
          </p:nvPr>
        </p:nvSpPr>
        <p:spPr/>
        <p:txBody>
          <a:bodyPr/>
          <a:lstStyle/>
          <a:p>
            <a:fld id="{98D45953-A463-486C-8E83-12469C611990}" type="slidenum">
              <a:rPr lang="en-CA" smtClean="0"/>
              <a:pPr/>
              <a:t>23</a:t>
            </a:fld>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smtClean="0"/>
              <a:t>Review Questions</a:t>
            </a:r>
          </a:p>
        </p:txBody>
      </p:sp>
      <p:sp>
        <p:nvSpPr>
          <p:cNvPr id="15363" name="Content Placeholder 3"/>
          <p:cNvSpPr>
            <a:spLocks noGrp="1"/>
          </p:cNvSpPr>
          <p:nvPr>
            <p:ph idx="1"/>
          </p:nvPr>
        </p:nvSpPr>
        <p:spPr/>
        <p:txBody>
          <a:bodyPr>
            <a:noAutofit/>
          </a:bodyPr>
          <a:lstStyle/>
          <a:p>
            <a:pPr marL="463550" indent="-463550">
              <a:spcBef>
                <a:spcPts val="1200"/>
              </a:spcBef>
              <a:buFontTx/>
              <a:buNone/>
            </a:pPr>
            <a:r>
              <a:rPr lang="en-US" dirty="0" smtClean="0"/>
              <a:t>1.	Give examples of when it can be helpful to use the different types of worksheet window arrangement, e.g. tiled, horizontal, vertical or cascade.</a:t>
            </a:r>
          </a:p>
          <a:p>
            <a:pPr marL="463550" indent="-463550">
              <a:spcBef>
                <a:spcPts val="1200"/>
              </a:spcBef>
              <a:buFontTx/>
              <a:buNone/>
            </a:pPr>
            <a:r>
              <a:rPr lang="en-CA" dirty="0" smtClean="0"/>
              <a:t>2.	Explain when you would split the panes of a worksheet instead of setting up a tiled arrangement of two or four windows.</a:t>
            </a:r>
          </a:p>
          <a:p>
            <a:pPr marL="463550" indent="-463550">
              <a:spcBef>
                <a:spcPts val="1200"/>
              </a:spcBef>
              <a:buFontTx/>
              <a:buNone/>
            </a:pPr>
            <a:r>
              <a:rPr lang="en-CA" dirty="0" smtClean="0"/>
              <a:t>3.	Give examples of when you might freeze the panes.</a:t>
            </a:r>
          </a:p>
          <a:p>
            <a:pPr marL="463550" indent="-463550">
              <a:spcBef>
                <a:spcPts val="1200"/>
              </a:spcBef>
              <a:buFontTx/>
              <a:buNone/>
            </a:pPr>
            <a:r>
              <a:rPr lang="en-CA" dirty="0" smtClean="0"/>
              <a:t>4.	Explain why you should preview a worksheet prior to printing.</a:t>
            </a:r>
          </a:p>
          <a:p>
            <a:pPr marL="463550" indent="-463550">
              <a:spcBef>
                <a:spcPts val="1200"/>
              </a:spcBef>
              <a:buFontTx/>
              <a:buNone/>
            </a:pPr>
            <a:r>
              <a:rPr lang="en-CA" dirty="0" smtClean="0"/>
              <a:t>5.	Explain how the different worksheet views can help you with previewing or printing worksheets.</a:t>
            </a:r>
          </a:p>
        </p:txBody>
      </p:sp>
      <p:sp>
        <p:nvSpPr>
          <p:cNvPr id="4" name="Slide Number Placeholder 3"/>
          <p:cNvSpPr>
            <a:spLocks noGrp="1"/>
          </p:cNvSpPr>
          <p:nvPr>
            <p:ph type="sldNum" sz="quarter" idx="12"/>
          </p:nvPr>
        </p:nvSpPr>
        <p:spPr/>
        <p:txBody>
          <a:bodyPr/>
          <a:lstStyle/>
          <a:p>
            <a:fld id="{98D45953-A463-486C-8E83-12469C611990}" type="slidenum">
              <a:rPr lang="en-CA" smtClean="0"/>
              <a:pPr/>
              <a:t>24</a:t>
            </a:fld>
            <a:endParaRPr lang="en-CA"/>
          </a:p>
        </p:txBody>
      </p:sp>
      <p:sp>
        <p:nvSpPr>
          <p:cNvPr id="5" name="Footer Placeholder 4"/>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smtClean="0"/>
              <a:t>Review Questions</a:t>
            </a:r>
          </a:p>
        </p:txBody>
      </p:sp>
      <p:sp>
        <p:nvSpPr>
          <p:cNvPr id="15363" name="Content Placeholder 3"/>
          <p:cNvSpPr>
            <a:spLocks noGrp="1"/>
          </p:cNvSpPr>
          <p:nvPr>
            <p:ph idx="1"/>
          </p:nvPr>
        </p:nvSpPr>
        <p:spPr/>
        <p:txBody>
          <a:bodyPr>
            <a:noAutofit/>
          </a:bodyPr>
          <a:lstStyle/>
          <a:p>
            <a:pPr marL="463550" indent="-463550">
              <a:spcBef>
                <a:spcPts val="1200"/>
              </a:spcBef>
              <a:buFontTx/>
              <a:buNone/>
            </a:pPr>
            <a:r>
              <a:rPr lang="en-CA" dirty="0" smtClean="0"/>
              <a:t>6.	Give examples of when adding a header or footer can be helpful in the worksheet.</a:t>
            </a:r>
          </a:p>
          <a:p>
            <a:pPr marL="463550" indent="-463550">
              <a:spcBef>
                <a:spcPts val="1200"/>
              </a:spcBef>
              <a:buFontTx/>
              <a:buNone/>
            </a:pPr>
            <a:r>
              <a:rPr lang="en-CA" dirty="0" smtClean="0"/>
              <a:t>7.	What is the difference between using the Scale and the Width and Height settings in the Ribbon?</a:t>
            </a:r>
          </a:p>
          <a:p>
            <a:pPr marL="463550" indent="-463550">
              <a:spcBef>
                <a:spcPts val="1200"/>
              </a:spcBef>
              <a:buFontTx/>
              <a:buNone/>
            </a:pPr>
            <a:r>
              <a:rPr lang="en-CA" dirty="0" smtClean="0"/>
              <a:t>8.	Explain what are the similarities and differences between printing a header and printing titles for a worksheet.</a:t>
            </a:r>
          </a:p>
          <a:p>
            <a:pPr marL="463550" indent="-463550">
              <a:spcBef>
                <a:spcPts val="1200"/>
              </a:spcBef>
              <a:buFontTx/>
              <a:buNone/>
            </a:pPr>
            <a:r>
              <a:rPr lang="en-CA" dirty="0" smtClean="0"/>
              <a:t>9.	Explain why you may want to access the Excel Options in the Backstage.</a:t>
            </a:r>
          </a:p>
          <a:p>
            <a:pPr marL="463550" indent="-463550">
              <a:spcBef>
                <a:spcPts val="1200"/>
              </a:spcBef>
              <a:buFontTx/>
              <a:buNone/>
            </a:pPr>
            <a:endParaRPr lang="en-CA" dirty="0" smtClean="0"/>
          </a:p>
          <a:p>
            <a:pPr marL="463550" indent="-463550">
              <a:spcBef>
                <a:spcPts val="1200"/>
              </a:spcBef>
              <a:buFontTx/>
              <a:buNone/>
            </a:pPr>
            <a:endParaRPr lang="en-US" dirty="0" smtClean="0"/>
          </a:p>
        </p:txBody>
      </p:sp>
      <p:sp>
        <p:nvSpPr>
          <p:cNvPr id="4" name="Slide Number Placeholder 3"/>
          <p:cNvSpPr>
            <a:spLocks noGrp="1"/>
          </p:cNvSpPr>
          <p:nvPr>
            <p:ph type="sldNum" sz="quarter" idx="12"/>
          </p:nvPr>
        </p:nvSpPr>
        <p:spPr/>
        <p:txBody>
          <a:bodyPr/>
          <a:lstStyle/>
          <a:p>
            <a:fld id="{98D45953-A463-486C-8E83-12469C611990}" type="slidenum">
              <a:rPr lang="en-CA" smtClean="0"/>
              <a:pPr/>
              <a:t>25</a:t>
            </a:fld>
            <a:endParaRPr lang="en-CA"/>
          </a:p>
        </p:txBody>
      </p:sp>
      <p:sp>
        <p:nvSpPr>
          <p:cNvPr id="5" name="Footer Placeholder 4"/>
          <p:cNvSpPr>
            <a:spLocks noGrp="1"/>
          </p:cNvSpPr>
          <p:nvPr>
            <p:ph type="ftr" sz="quarter" idx="11"/>
          </p:nvPr>
        </p:nvSpPr>
        <p:spPr/>
        <p:txBody>
          <a:bodyPr/>
          <a:lstStyle/>
          <a:p>
            <a:r>
              <a:rPr lang="en-CA" smtClean="0"/>
              <a:t>© CCI Learning Solutions Inc. </a:t>
            </a:r>
            <a:endParaRPr lang="en-CA"/>
          </a:p>
        </p:txBody>
      </p:sp>
    </p:spTree>
    <p:extLst>
      <p:ext uri="{BB962C8B-B14F-4D97-AF65-F5344CB8AC3E}">
        <p14:creationId xmlns:p14="http://schemas.microsoft.com/office/powerpoint/2010/main" xmlns="" val="73477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dirty="0" smtClean="0"/>
              <a:t>Changing Worksheet Views</a:t>
            </a:r>
            <a:endParaRPr lang="en-US" dirty="0"/>
          </a:p>
        </p:txBody>
      </p:sp>
      <p:pic>
        <p:nvPicPr>
          <p:cNvPr id="7" name="Content Placeholder 6" descr="SC-284.jpg"/>
          <p:cNvPicPr>
            <a:picLocks noGrp="1" noChangeAspect="1"/>
          </p:cNvPicPr>
          <p:nvPr>
            <p:ph idx="1"/>
          </p:nvPr>
        </p:nvPicPr>
        <p:blipFill>
          <a:blip r:embed="rId3" cstate="print"/>
          <a:stretch>
            <a:fillRect/>
          </a:stretch>
        </p:blipFill>
        <p:spPr>
          <a:xfrm>
            <a:off x="685800" y="4419600"/>
            <a:ext cx="6143625" cy="1047750"/>
          </a:xfrm>
          <a:prstGeom prst="rect">
            <a:avLst/>
          </a:prstGeom>
        </p:spPr>
      </p:pic>
      <p:sp>
        <p:nvSpPr>
          <p:cNvPr id="221188" name="Rectangle 4"/>
          <p:cNvSpPr>
            <a:spLocks noGrp="1" noChangeArrowheads="1"/>
          </p:cNvSpPr>
          <p:nvPr>
            <p:ph type="body" sz="half" idx="4294967295"/>
          </p:nvPr>
        </p:nvSpPr>
        <p:spPr>
          <a:xfrm>
            <a:off x="432000" y="2199600"/>
            <a:ext cx="8229600" cy="2143800"/>
          </a:xfrm>
        </p:spPr>
        <p:txBody>
          <a:bodyPr>
            <a:normAutofit/>
          </a:bodyPr>
          <a:lstStyle/>
          <a:p>
            <a:pPr>
              <a:lnSpc>
                <a:spcPct val="80000"/>
              </a:lnSpc>
            </a:pPr>
            <a:r>
              <a:rPr lang="en-US" sz="2000" dirty="0" smtClean="0"/>
              <a:t>Monitors van be small – not enough space to display:</a:t>
            </a:r>
          </a:p>
          <a:p>
            <a:pPr lvl="1"/>
            <a:r>
              <a:rPr lang="en-US" sz="1800" dirty="0" smtClean="0"/>
              <a:t>Large worksheet</a:t>
            </a:r>
          </a:p>
          <a:p>
            <a:pPr lvl="1"/>
            <a:r>
              <a:rPr lang="en-US" sz="1800" dirty="0" smtClean="0"/>
              <a:t>More than one workbook at same time</a:t>
            </a:r>
          </a:p>
          <a:p>
            <a:r>
              <a:rPr lang="en-US" sz="2000" dirty="0" smtClean="0"/>
              <a:t>Some computers still have small monitors , e.g. </a:t>
            </a:r>
            <a:r>
              <a:rPr lang="en-US" sz="2000" dirty="0" err="1" smtClean="0"/>
              <a:t>netbooks</a:t>
            </a:r>
            <a:endParaRPr lang="en-US" sz="2000" dirty="0" smtClean="0"/>
          </a:p>
          <a:p>
            <a:pPr>
              <a:spcBef>
                <a:spcPts val="1200"/>
              </a:spcBef>
            </a:pPr>
            <a:r>
              <a:rPr lang="en-US" sz="2000" dirty="0" smtClean="0"/>
              <a:t>View tab has many options to overcome limits of small monitors, and also useful for big monitors</a:t>
            </a:r>
          </a:p>
        </p:txBody>
      </p:sp>
      <p:sp>
        <p:nvSpPr>
          <p:cNvPr id="5" name="Slide Number Placeholder 4"/>
          <p:cNvSpPr>
            <a:spLocks noGrp="1"/>
          </p:cNvSpPr>
          <p:nvPr>
            <p:ph type="sldNum" sz="quarter" idx="12"/>
          </p:nvPr>
        </p:nvSpPr>
        <p:spPr/>
        <p:txBody>
          <a:bodyPr/>
          <a:lstStyle/>
          <a:p>
            <a:fld id="{6A9F49D1-17FE-4DCF-A58C-7F96A7B50C7C}" type="slidenum">
              <a:rPr lang="en-US"/>
              <a:pPr/>
              <a:t>3</a:t>
            </a:fld>
            <a:endParaRPr lang="en-US"/>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smtClean="0"/>
              <a:t>Creating and Arranging </a:t>
            </a:r>
            <a:r>
              <a:rPr lang="en-US" dirty="0" smtClean="0"/>
              <a:t>Worksheet Windows</a:t>
            </a:r>
            <a:endParaRPr lang="en-US" dirty="0"/>
          </a:p>
        </p:txBody>
      </p:sp>
      <p:pic>
        <p:nvPicPr>
          <p:cNvPr id="7" name="Content Placeholder 6" descr="SC-286.jpg"/>
          <p:cNvPicPr>
            <a:picLocks noGrp="1"/>
          </p:cNvPicPr>
          <p:nvPr>
            <p:ph idx="1"/>
          </p:nvPr>
        </p:nvPicPr>
        <p:blipFill>
          <a:blip r:embed="rId3" cstate="print"/>
          <a:stretch>
            <a:fillRect/>
          </a:stretch>
        </p:blipFill>
        <p:spPr>
          <a:xfrm>
            <a:off x="6772275" y="2209800"/>
            <a:ext cx="1685925" cy="1838325"/>
          </a:xfrm>
          <a:prstGeom prst="rect">
            <a:avLst/>
          </a:prstGeom>
        </p:spPr>
      </p:pic>
      <p:sp>
        <p:nvSpPr>
          <p:cNvPr id="5" name="Slide Number Placeholder 4"/>
          <p:cNvSpPr>
            <a:spLocks noGrp="1"/>
          </p:cNvSpPr>
          <p:nvPr>
            <p:ph type="sldNum" sz="quarter" idx="12"/>
          </p:nvPr>
        </p:nvSpPr>
        <p:spPr/>
        <p:txBody>
          <a:bodyPr/>
          <a:lstStyle/>
          <a:p>
            <a:fld id="{2ED1D487-9B68-46F7-95F5-3516AA850C47}" type="slidenum">
              <a:rPr lang="en-US"/>
              <a:pPr/>
              <a:t>4</a:t>
            </a:fld>
            <a:endParaRPr lang="en-US"/>
          </a:p>
        </p:txBody>
      </p:sp>
      <p:sp>
        <p:nvSpPr>
          <p:cNvPr id="224260" name="Rectangle 4"/>
          <p:cNvSpPr>
            <a:spLocks noGrp="1" noChangeArrowheads="1"/>
          </p:cNvSpPr>
          <p:nvPr>
            <p:ph type="body" sz="half" idx="4294967295"/>
          </p:nvPr>
        </p:nvSpPr>
        <p:spPr>
          <a:xfrm>
            <a:off x="432000" y="2199600"/>
            <a:ext cx="8178600" cy="3744000"/>
          </a:xfrm>
        </p:spPr>
        <p:txBody>
          <a:bodyPr>
            <a:normAutofit/>
          </a:bodyPr>
          <a:lstStyle/>
          <a:p>
            <a:r>
              <a:rPr lang="en-US" sz="2000" dirty="0" smtClean="0"/>
              <a:t>Use </a:t>
            </a:r>
            <a:r>
              <a:rPr lang="en-US" sz="2000" b="1" dirty="0"/>
              <a:t>New Window </a:t>
            </a:r>
            <a:r>
              <a:rPr lang="en-US" sz="2000" dirty="0"/>
              <a:t>to open another view of active </a:t>
            </a:r>
            <a:r>
              <a:rPr lang="en-US" sz="2000" dirty="0" smtClean="0"/>
              <a:t/>
            </a:r>
            <a:br>
              <a:rPr lang="en-US" sz="2000" dirty="0" smtClean="0"/>
            </a:br>
            <a:r>
              <a:rPr lang="en-US" sz="2000" dirty="0" smtClean="0"/>
              <a:t>workbook</a:t>
            </a:r>
          </a:p>
          <a:p>
            <a:pPr lvl="1"/>
            <a:r>
              <a:rPr lang="en-US" sz="1800" dirty="0" smtClean="0"/>
              <a:t>Then </a:t>
            </a:r>
            <a:r>
              <a:rPr lang="en-US" sz="1800" dirty="0"/>
              <a:t>arrange windows to view different </a:t>
            </a:r>
            <a:r>
              <a:rPr lang="en-US" sz="1800" dirty="0" smtClean="0"/>
              <a:t>parts </a:t>
            </a:r>
            <a:r>
              <a:rPr lang="en-US" sz="1800" dirty="0"/>
              <a:t>of </a:t>
            </a:r>
            <a:r>
              <a:rPr lang="en-US" sz="1800" dirty="0" smtClean="0"/>
              <a:t/>
            </a:r>
            <a:br>
              <a:rPr lang="en-US" sz="1800" dirty="0" smtClean="0"/>
            </a:br>
            <a:r>
              <a:rPr lang="en-US" sz="1800" dirty="0" smtClean="0"/>
              <a:t>workbook at same time</a:t>
            </a:r>
            <a:endParaRPr lang="en-US" sz="1800" dirty="0"/>
          </a:p>
          <a:p>
            <a:r>
              <a:rPr lang="en-US" sz="2000" dirty="0" smtClean="0"/>
              <a:t>Use </a:t>
            </a:r>
            <a:r>
              <a:rPr lang="en-US" sz="2000" b="1" dirty="0" smtClean="0"/>
              <a:t>Arrange Windows </a:t>
            </a:r>
            <a:r>
              <a:rPr lang="en-US" sz="2000" dirty="0" smtClean="0"/>
              <a:t>to organize all open </a:t>
            </a:r>
            <a:br>
              <a:rPr lang="en-US" sz="2000" dirty="0" smtClean="0"/>
            </a:br>
            <a:r>
              <a:rPr lang="en-US" sz="2000" dirty="0" smtClean="0"/>
              <a:t>workbook views so all are viewable at same time</a:t>
            </a:r>
          </a:p>
          <a:p>
            <a:pPr lvl="1"/>
            <a:r>
              <a:rPr lang="en-US" sz="1800" dirty="0" smtClean="0"/>
              <a:t>Usually used with different workbooks at the same time</a:t>
            </a:r>
          </a:p>
          <a:p>
            <a:r>
              <a:rPr lang="en-US" sz="2000" dirty="0" smtClean="0"/>
              <a:t>No </a:t>
            </a:r>
            <a:r>
              <a:rPr lang="en-US" sz="2000" dirty="0"/>
              <a:t>limit to number of views </a:t>
            </a:r>
            <a:r>
              <a:rPr lang="en-US" sz="2000" dirty="0" smtClean="0"/>
              <a:t>open</a:t>
            </a:r>
          </a:p>
          <a:p>
            <a:pPr lvl="1"/>
            <a:r>
              <a:rPr lang="en-US" sz="1800" dirty="0" smtClean="0"/>
              <a:t>Size </a:t>
            </a:r>
            <a:r>
              <a:rPr lang="en-US" sz="1800" dirty="0"/>
              <a:t>of </a:t>
            </a:r>
            <a:r>
              <a:rPr lang="en-US" sz="1800" dirty="0" smtClean="0"/>
              <a:t>monitor will </a:t>
            </a:r>
            <a:r>
              <a:rPr lang="en-US" sz="1800" dirty="0"/>
              <a:t>limit number to use </a:t>
            </a:r>
            <a:r>
              <a:rPr lang="en-US" sz="1800" dirty="0" smtClean="0"/>
              <a:t>effectively at </a:t>
            </a:r>
            <a:r>
              <a:rPr lang="en-US" sz="1800" dirty="0"/>
              <a:t>one time</a:t>
            </a:r>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dirty="0" smtClean="0"/>
              <a:t>Splitting Panes</a:t>
            </a:r>
            <a:endParaRPr lang="en-US" dirty="0"/>
          </a:p>
        </p:txBody>
      </p:sp>
      <p:sp>
        <p:nvSpPr>
          <p:cNvPr id="225286" name="Rectangle 6"/>
          <p:cNvSpPr>
            <a:spLocks noGrp="1" noChangeArrowheads="1"/>
          </p:cNvSpPr>
          <p:nvPr>
            <p:ph sz="half" idx="1"/>
          </p:nvPr>
        </p:nvSpPr>
        <p:spPr/>
        <p:txBody>
          <a:bodyPr>
            <a:normAutofit/>
          </a:bodyPr>
          <a:lstStyle/>
          <a:p>
            <a:r>
              <a:rPr lang="en-US" sz="2000" dirty="0" smtClean="0"/>
              <a:t>Can </a:t>
            </a:r>
            <a:r>
              <a:rPr lang="en-US" sz="2000" dirty="0"/>
              <a:t>split window </a:t>
            </a:r>
            <a:r>
              <a:rPr lang="en-US" sz="2000" dirty="0" smtClean="0"/>
              <a:t>into:</a:t>
            </a:r>
          </a:p>
          <a:p>
            <a:pPr lvl="1"/>
            <a:r>
              <a:rPr lang="en-US" sz="1800" dirty="0" smtClean="0"/>
              <a:t>two </a:t>
            </a:r>
            <a:r>
              <a:rPr lang="en-US" sz="1800" dirty="0"/>
              <a:t>panes, either horizontally or </a:t>
            </a:r>
            <a:r>
              <a:rPr lang="en-US" sz="1800" dirty="0" smtClean="0"/>
              <a:t>vertically</a:t>
            </a:r>
          </a:p>
          <a:p>
            <a:pPr lvl="1"/>
            <a:r>
              <a:rPr lang="en-US" sz="1800" dirty="0" smtClean="0"/>
              <a:t>four </a:t>
            </a:r>
            <a:r>
              <a:rPr lang="en-US" sz="1800" dirty="0"/>
              <a:t>panes with </a:t>
            </a:r>
            <a:r>
              <a:rPr lang="en-US" sz="1800" dirty="0" smtClean="0"/>
              <a:t>horizontal </a:t>
            </a:r>
            <a:r>
              <a:rPr lang="en-US" sz="1800" dirty="0"/>
              <a:t>and </a:t>
            </a:r>
            <a:r>
              <a:rPr lang="en-US" sz="1800" dirty="0" smtClean="0"/>
              <a:t> </a:t>
            </a:r>
            <a:r>
              <a:rPr lang="en-US" sz="1800" dirty="0"/>
              <a:t>vertical component </a:t>
            </a:r>
          </a:p>
          <a:p>
            <a:r>
              <a:rPr lang="en-US" sz="2000" dirty="0" smtClean="0"/>
              <a:t>To split windows:</a:t>
            </a:r>
          </a:p>
          <a:p>
            <a:pPr lvl="1"/>
            <a:r>
              <a:rPr lang="en-US" sz="1800" dirty="0" smtClean="0"/>
              <a:t>drag </a:t>
            </a:r>
            <a:r>
              <a:rPr lang="en-US" sz="1800" dirty="0"/>
              <a:t>split bar to required </a:t>
            </a:r>
            <a:r>
              <a:rPr lang="en-US" sz="1800" dirty="0" smtClean="0"/>
              <a:t>location, or</a:t>
            </a:r>
          </a:p>
          <a:p>
            <a:pPr lvl="1"/>
            <a:r>
              <a:rPr lang="en-US" sz="1800" dirty="0" smtClean="0"/>
              <a:t>On </a:t>
            </a:r>
            <a:r>
              <a:rPr lang="en-US" sz="1800" b="1" dirty="0" smtClean="0"/>
              <a:t>View</a:t>
            </a:r>
            <a:r>
              <a:rPr lang="en-US" sz="1800" dirty="0" smtClean="0"/>
              <a:t> tab, in </a:t>
            </a:r>
            <a:r>
              <a:rPr lang="en-US" sz="1800" b="1" dirty="0" smtClean="0"/>
              <a:t>Window</a:t>
            </a:r>
            <a:r>
              <a:rPr lang="en-US" sz="1800" dirty="0" smtClean="0"/>
              <a:t> group, click </a:t>
            </a:r>
            <a:r>
              <a:rPr lang="en-US" sz="1800" b="1" dirty="0" smtClean="0"/>
              <a:t>Split</a:t>
            </a:r>
            <a:endParaRPr lang="en-US" sz="1800" b="1" dirty="0"/>
          </a:p>
        </p:txBody>
      </p:sp>
      <p:sp>
        <p:nvSpPr>
          <p:cNvPr id="14" name="Slide Number Placeholder 4"/>
          <p:cNvSpPr>
            <a:spLocks noGrp="1"/>
          </p:cNvSpPr>
          <p:nvPr>
            <p:ph type="sldNum" sz="quarter" idx="12"/>
          </p:nvPr>
        </p:nvSpPr>
        <p:spPr/>
        <p:txBody>
          <a:bodyPr/>
          <a:lstStyle/>
          <a:p>
            <a:fld id="{E43A4B3B-C878-4A7E-A9E3-23EF5650C32C}" type="slidenum">
              <a:rPr lang="en-US"/>
              <a:pPr/>
              <a:t>5</a:t>
            </a:fld>
            <a:endParaRPr lang="en-US"/>
          </a:p>
        </p:txBody>
      </p:sp>
      <p:grpSp>
        <p:nvGrpSpPr>
          <p:cNvPr id="2" name="Group 18"/>
          <p:cNvGrpSpPr>
            <a:grpSpLocks/>
          </p:cNvGrpSpPr>
          <p:nvPr/>
        </p:nvGrpSpPr>
        <p:grpSpPr bwMode="auto">
          <a:xfrm>
            <a:off x="4064000" y="1904999"/>
            <a:ext cx="4648200" cy="4495801"/>
            <a:chOff x="1459" y="1982"/>
            <a:chExt cx="2732" cy="2035"/>
          </a:xfrm>
        </p:grpSpPr>
        <p:sp>
          <p:nvSpPr>
            <p:cNvPr id="225289" name="AutoShape 9"/>
            <p:cNvSpPr>
              <a:spLocks noChangeAspect="1" noChangeArrowheads="1"/>
            </p:cNvSpPr>
            <p:nvPr/>
          </p:nvSpPr>
          <p:spPr bwMode="auto">
            <a:xfrm>
              <a:off x="1459" y="1982"/>
              <a:ext cx="2732" cy="2035"/>
            </a:xfrm>
            <a:prstGeom prst="rect">
              <a:avLst/>
            </a:prstGeom>
            <a:noFill/>
            <a:ln w="9525">
              <a:noFill/>
              <a:miter lim="800000"/>
              <a:headEnd/>
              <a:tailEnd/>
            </a:ln>
          </p:spPr>
          <p:txBody>
            <a:bodyPr/>
            <a:lstStyle/>
            <a:p>
              <a:endParaRPr lang="en-CA"/>
            </a:p>
          </p:txBody>
        </p:sp>
        <p:grpSp>
          <p:nvGrpSpPr>
            <p:cNvPr id="3" name="Group 11"/>
            <p:cNvGrpSpPr>
              <a:grpSpLocks/>
            </p:cNvGrpSpPr>
            <p:nvPr/>
          </p:nvGrpSpPr>
          <p:grpSpPr bwMode="auto">
            <a:xfrm>
              <a:off x="3474" y="3603"/>
              <a:ext cx="466" cy="383"/>
              <a:chOff x="7553" y="8320"/>
              <a:chExt cx="842" cy="978"/>
            </a:xfrm>
          </p:grpSpPr>
          <p:sp>
            <p:nvSpPr>
              <p:cNvPr id="225292" name="Text Box 12"/>
              <p:cNvSpPr txBox="1">
                <a:spLocks noChangeArrowheads="1"/>
              </p:cNvSpPr>
              <p:nvPr/>
            </p:nvSpPr>
            <p:spPr bwMode="auto">
              <a:xfrm>
                <a:off x="7553" y="8681"/>
                <a:ext cx="842" cy="617"/>
              </a:xfrm>
              <a:prstGeom prst="rect">
                <a:avLst/>
              </a:prstGeom>
              <a:noFill/>
              <a:ln w="9525">
                <a:noFill/>
                <a:miter lim="800000"/>
                <a:headEnd/>
                <a:tailEnd/>
              </a:ln>
            </p:spPr>
            <p:txBody>
              <a:bodyPr/>
              <a:lstStyle/>
              <a:p>
                <a:r>
                  <a:rPr lang="en-US" sz="1200" dirty="0"/>
                  <a:t>Vertical Split </a:t>
                </a:r>
                <a:r>
                  <a:rPr lang="en-US" sz="1200" dirty="0" smtClean="0"/>
                  <a:t>Bar</a:t>
                </a:r>
                <a:endParaRPr lang="en-US" sz="1200" dirty="0"/>
              </a:p>
            </p:txBody>
          </p:sp>
          <p:sp>
            <p:nvSpPr>
              <p:cNvPr id="225293" name="Line 13"/>
              <p:cNvSpPr>
                <a:spLocks noChangeShapeType="1"/>
              </p:cNvSpPr>
              <p:nvPr/>
            </p:nvSpPr>
            <p:spPr bwMode="auto">
              <a:xfrm flipV="1">
                <a:off x="7962" y="8320"/>
                <a:ext cx="1" cy="337"/>
              </a:xfrm>
              <a:prstGeom prst="line">
                <a:avLst/>
              </a:prstGeom>
              <a:noFill/>
              <a:ln w="6350">
                <a:solidFill>
                  <a:srgbClr val="000000"/>
                </a:solidFill>
                <a:round/>
                <a:headEnd/>
                <a:tailEnd type="stealth" w="med" len="med"/>
              </a:ln>
            </p:spPr>
            <p:txBody>
              <a:bodyPr/>
              <a:lstStyle/>
              <a:p>
                <a:endParaRPr lang="en-CA"/>
              </a:p>
            </p:txBody>
          </p:sp>
        </p:grpSp>
      </p:grpSp>
      <p:pic>
        <p:nvPicPr>
          <p:cNvPr id="1026" name="Picture 2" descr="SC-293"/>
          <p:cNvPicPr>
            <a:picLocks noChangeAspect="1" noChangeArrowheads="1"/>
          </p:cNvPicPr>
          <p:nvPr/>
        </p:nvPicPr>
        <p:blipFill>
          <a:blip r:embed="rId3" cstate="print"/>
          <a:srcRect/>
          <a:stretch>
            <a:fillRect/>
          </a:stretch>
        </p:blipFill>
        <p:spPr bwMode="auto">
          <a:xfrm>
            <a:off x="4267200" y="2004060"/>
            <a:ext cx="3741420" cy="3482340"/>
          </a:xfrm>
          <a:prstGeom prst="rect">
            <a:avLst/>
          </a:prstGeom>
          <a:noFill/>
        </p:spPr>
      </p:pic>
      <p:grpSp>
        <p:nvGrpSpPr>
          <p:cNvPr id="4" name="Group 17"/>
          <p:cNvGrpSpPr>
            <a:grpSpLocks/>
          </p:cNvGrpSpPr>
          <p:nvPr/>
        </p:nvGrpSpPr>
        <p:grpSpPr bwMode="auto">
          <a:xfrm>
            <a:off x="8026400" y="1828799"/>
            <a:ext cx="1193800" cy="350838"/>
            <a:chOff x="3555" y="1898"/>
            <a:chExt cx="752" cy="221"/>
          </a:xfrm>
        </p:grpSpPr>
        <p:sp>
          <p:nvSpPr>
            <p:cNvPr id="225294" name="Text Box 14"/>
            <p:cNvSpPr txBox="1">
              <a:spLocks noChangeArrowheads="1"/>
            </p:cNvSpPr>
            <p:nvPr/>
          </p:nvSpPr>
          <p:spPr bwMode="auto">
            <a:xfrm>
              <a:off x="3742" y="1898"/>
              <a:ext cx="565" cy="221"/>
            </a:xfrm>
            <a:prstGeom prst="rect">
              <a:avLst/>
            </a:prstGeom>
            <a:noFill/>
            <a:ln w="9525">
              <a:noFill/>
              <a:miter lim="800000"/>
              <a:headEnd/>
              <a:tailEnd/>
            </a:ln>
          </p:spPr>
          <p:txBody>
            <a:bodyPr lIns="0" tIns="0"/>
            <a:lstStyle/>
            <a:p>
              <a:r>
                <a:rPr lang="en-US" sz="1200" dirty="0"/>
                <a:t>Horizontal Split </a:t>
              </a:r>
              <a:r>
                <a:rPr lang="en-US" sz="1200" dirty="0" smtClean="0"/>
                <a:t>Bar</a:t>
              </a:r>
              <a:endParaRPr lang="en-US" sz="1200" dirty="0"/>
            </a:p>
          </p:txBody>
        </p:sp>
        <p:grpSp>
          <p:nvGrpSpPr>
            <p:cNvPr id="5" name="Group 15"/>
            <p:cNvGrpSpPr>
              <a:grpSpLocks/>
            </p:cNvGrpSpPr>
            <p:nvPr/>
          </p:nvGrpSpPr>
          <p:grpSpPr bwMode="auto">
            <a:xfrm>
              <a:off x="3555" y="2005"/>
              <a:ext cx="168" cy="0"/>
              <a:chOff x="8694" y="1750"/>
              <a:chExt cx="585" cy="1"/>
            </a:xfrm>
          </p:grpSpPr>
          <p:sp>
            <p:nvSpPr>
              <p:cNvPr id="225296" name="Line 16"/>
              <p:cNvSpPr>
                <a:spLocks noChangeShapeType="1"/>
              </p:cNvSpPr>
              <p:nvPr/>
            </p:nvSpPr>
            <p:spPr bwMode="auto">
              <a:xfrm flipH="1">
                <a:off x="8694" y="1750"/>
                <a:ext cx="585" cy="1"/>
              </a:xfrm>
              <a:prstGeom prst="line">
                <a:avLst/>
              </a:prstGeom>
              <a:noFill/>
              <a:ln w="6350">
                <a:solidFill>
                  <a:srgbClr val="000000"/>
                </a:solidFill>
                <a:round/>
                <a:headEnd/>
                <a:tailEnd type="stealth" w="med" len="med"/>
              </a:ln>
            </p:spPr>
            <p:txBody>
              <a:bodyPr/>
              <a:lstStyle/>
              <a:p>
                <a:endParaRPr lang="en-CA"/>
              </a:p>
            </p:txBody>
          </p:sp>
        </p:grpSp>
      </p:grpSp>
      <p:sp>
        <p:nvSpPr>
          <p:cNvPr id="15" name="Footer Placeholder 14"/>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mtClean="0"/>
              <a:t>Freezing Panes</a:t>
            </a:r>
            <a:endParaRPr lang="en-US" dirty="0"/>
          </a:p>
        </p:txBody>
      </p:sp>
      <p:sp>
        <p:nvSpPr>
          <p:cNvPr id="226307" name="Rectangle 3"/>
          <p:cNvSpPr>
            <a:spLocks noGrp="1" noChangeArrowheads="1"/>
          </p:cNvSpPr>
          <p:nvPr>
            <p:ph idx="1"/>
          </p:nvPr>
        </p:nvSpPr>
        <p:spPr/>
        <p:txBody>
          <a:bodyPr/>
          <a:lstStyle/>
          <a:p>
            <a:r>
              <a:rPr lang="en-US" dirty="0" smtClean="0"/>
              <a:t>Feature that “locks” rows and columns on screen</a:t>
            </a:r>
          </a:p>
          <a:p>
            <a:pPr lvl="1"/>
            <a:r>
              <a:rPr lang="en-US" dirty="0" smtClean="0"/>
              <a:t>Setting rows above and columns to left of active cell to freeze</a:t>
            </a:r>
          </a:p>
          <a:p>
            <a:pPr lvl="2"/>
            <a:r>
              <a:rPr lang="en-CA" dirty="0" smtClean="0"/>
              <a:t>Active cell used is important when this option activated</a:t>
            </a:r>
          </a:p>
          <a:p>
            <a:pPr lvl="1"/>
            <a:r>
              <a:rPr lang="en-US" dirty="0" smtClean="0"/>
              <a:t>Freeze top row on screen</a:t>
            </a:r>
          </a:p>
          <a:p>
            <a:pPr lvl="1"/>
            <a:r>
              <a:rPr lang="en-US" dirty="0" smtClean="0"/>
              <a:t>Freeze left-most column on screen</a:t>
            </a:r>
          </a:p>
          <a:p>
            <a:r>
              <a:rPr lang="en-US" dirty="0" smtClean="0"/>
              <a:t>Cannot freeze and split panes at same</a:t>
            </a:r>
            <a:br>
              <a:rPr lang="en-US" dirty="0" smtClean="0"/>
            </a:br>
            <a:r>
              <a:rPr lang="en-US" dirty="0" smtClean="0"/>
              <a:t>time</a:t>
            </a:r>
          </a:p>
          <a:p>
            <a:r>
              <a:rPr lang="en-US" dirty="0" smtClean="0"/>
              <a:t>Cannot freeze block of rows and columns</a:t>
            </a:r>
            <a:br>
              <a:rPr lang="en-US" dirty="0" smtClean="0"/>
            </a:br>
            <a:r>
              <a:rPr lang="en-US" dirty="0" smtClean="0"/>
              <a:t>in middle of worksheet</a:t>
            </a:r>
            <a:endParaRPr lang="en-US" dirty="0"/>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
        <p:nvSpPr>
          <p:cNvPr id="4" name="Slide Number Placeholder 3"/>
          <p:cNvSpPr>
            <a:spLocks noGrp="1"/>
          </p:cNvSpPr>
          <p:nvPr>
            <p:ph type="sldNum" sz="quarter" idx="12"/>
          </p:nvPr>
        </p:nvSpPr>
        <p:spPr/>
        <p:txBody>
          <a:bodyPr/>
          <a:lstStyle/>
          <a:p>
            <a:fld id="{7809142E-8E3E-46EF-BBD8-DA5EC8B91729}" type="slidenum">
              <a:rPr lang="en-US" smtClean="0"/>
              <a:pPr/>
              <a:t>6</a:t>
            </a:fld>
            <a:endParaRPr lang="en-US"/>
          </a:p>
        </p:txBody>
      </p:sp>
      <p:pic>
        <p:nvPicPr>
          <p:cNvPr id="5" name="Picture 4" descr="SC-296.jpg"/>
          <p:cNvPicPr>
            <a:picLocks noChangeAspect="1"/>
          </p:cNvPicPr>
          <p:nvPr/>
        </p:nvPicPr>
        <p:blipFill>
          <a:blip r:embed="rId3" cstate="print"/>
          <a:stretch>
            <a:fillRect/>
          </a:stretch>
        </p:blipFill>
        <p:spPr>
          <a:xfrm>
            <a:off x="5334000" y="3505200"/>
            <a:ext cx="3352800" cy="21374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smtClean="0"/>
              <a:t>Changing the Zoom</a:t>
            </a:r>
          </a:p>
        </p:txBody>
      </p:sp>
      <p:sp>
        <p:nvSpPr>
          <p:cNvPr id="13315" name="Rectangle 4"/>
          <p:cNvSpPr>
            <a:spLocks noGrp="1" noChangeArrowheads="1"/>
          </p:cNvSpPr>
          <p:nvPr>
            <p:ph type="body" sz="half" idx="4294967295"/>
          </p:nvPr>
        </p:nvSpPr>
        <p:spPr>
          <a:xfrm>
            <a:off x="432000" y="2199600"/>
            <a:ext cx="8107362" cy="3972600"/>
          </a:xfrm>
        </p:spPr>
        <p:txBody>
          <a:bodyPr/>
          <a:lstStyle/>
          <a:p>
            <a:pPr eaLnBrk="1" hangingPunct="1"/>
            <a:r>
              <a:rPr lang="en-US" sz="2000" dirty="0" smtClean="0"/>
              <a:t>Changes display magnification of worksheet on screen</a:t>
            </a:r>
          </a:p>
          <a:p>
            <a:pPr eaLnBrk="1" hangingPunct="1"/>
            <a:r>
              <a:rPr lang="en-US" sz="2000" dirty="0" smtClean="0"/>
              <a:t>Several preset magnification levels available:</a:t>
            </a:r>
          </a:p>
          <a:p>
            <a:pPr lvl="1" eaLnBrk="1" hangingPunct="1"/>
            <a:r>
              <a:rPr lang="en-US" sz="1800" dirty="0" smtClean="0"/>
              <a:t>On </a:t>
            </a:r>
            <a:r>
              <a:rPr lang="en-US" sz="1800" b="1" dirty="0" smtClean="0"/>
              <a:t>View </a:t>
            </a:r>
            <a:r>
              <a:rPr lang="en-US" sz="1800" dirty="0" smtClean="0"/>
              <a:t>tab, in </a:t>
            </a:r>
            <a:r>
              <a:rPr lang="en-US" sz="1800" b="1" dirty="0" smtClean="0"/>
              <a:t>Zoom</a:t>
            </a:r>
            <a:r>
              <a:rPr lang="en-US" sz="1800" dirty="0" smtClean="0"/>
              <a:t> group, click zoom option, or</a:t>
            </a:r>
          </a:p>
          <a:p>
            <a:pPr lvl="1" eaLnBrk="1" hangingPunct="1"/>
            <a:r>
              <a:rPr lang="en-US" sz="1800" dirty="0" smtClean="0"/>
              <a:t>On Status bar, click </a:t>
            </a:r>
            <a:r>
              <a:rPr lang="en-US" sz="1800" b="1" dirty="0" smtClean="0"/>
              <a:t>Zoom Out</a:t>
            </a:r>
            <a:r>
              <a:rPr lang="en-US" sz="1800" dirty="0" smtClean="0"/>
              <a:t> or </a:t>
            </a:r>
            <a:r>
              <a:rPr lang="en-US" sz="1800" b="1" dirty="0" smtClean="0"/>
              <a:t>Zoom In</a:t>
            </a:r>
            <a:r>
              <a:rPr lang="en-US" sz="1800" dirty="0" smtClean="0"/>
              <a:t> or drag Zoom marker</a:t>
            </a:r>
          </a:p>
          <a:p>
            <a:pPr lvl="1" eaLnBrk="1" hangingPunct="1"/>
            <a:endParaRPr lang="en-US" sz="2000" dirty="0" smtClean="0"/>
          </a:p>
          <a:p>
            <a:pPr eaLnBrk="1" hangingPunct="1"/>
            <a:r>
              <a:rPr lang="en-US" sz="2000" dirty="0" smtClean="0"/>
              <a:t>Select a magnification level:</a:t>
            </a:r>
          </a:p>
          <a:p>
            <a:pPr lvl="1" eaLnBrk="1" hangingPunct="1"/>
            <a:r>
              <a:rPr lang="en-US" sz="1800" dirty="0" smtClean="0"/>
              <a:t>On </a:t>
            </a:r>
            <a:r>
              <a:rPr lang="en-US" sz="1800" b="1" dirty="0" smtClean="0"/>
              <a:t>View</a:t>
            </a:r>
            <a:r>
              <a:rPr lang="en-US" sz="1800" dirty="0" smtClean="0"/>
              <a:t> tab, in </a:t>
            </a:r>
            <a:r>
              <a:rPr lang="en-US" sz="1800" b="1" dirty="0" smtClean="0"/>
              <a:t>Zoom</a:t>
            </a:r>
            <a:r>
              <a:rPr lang="en-US" sz="1800" dirty="0" smtClean="0"/>
              <a:t> group, click </a:t>
            </a:r>
            <a:r>
              <a:rPr lang="en-US" sz="1800" b="1" dirty="0" smtClean="0"/>
              <a:t>Zoom</a:t>
            </a:r>
            <a:r>
              <a:rPr lang="en-US" sz="1800" dirty="0" smtClean="0"/>
              <a:t>, or</a:t>
            </a:r>
          </a:p>
          <a:p>
            <a:pPr lvl="1" eaLnBrk="1" hangingPunct="1"/>
            <a:r>
              <a:rPr lang="en-US" sz="1800" dirty="0" smtClean="0"/>
              <a:t>On Status bar, click </a:t>
            </a:r>
            <a:r>
              <a:rPr lang="en-US" sz="1800" b="1" dirty="0" smtClean="0"/>
              <a:t>Zoom Level</a:t>
            </a:r>
            <a:endParaRPr lang="en-US" sz="1800" dirty="0" smtClean="0"/>
          </a:p>
        </p:txBody>
      </p:sp>
      <p:pic>
        <p:nvPicPr>
          <p:cNvPr id="8" name="Content Placeholder 7" descr="SC-285.jpg"/>
          <p:cNvPicPr>
            <a:picLocks noGrp="1" noChangeAspect="1"/>
          </p:cNvPicPr>
          <p:nvPr>
            <p:ph idx="1"/>
          </p:nvPr>
        </p:nvPicPr>
        <p:blipFill>
          <a:blip r:embed="rId3" cstate="print"/>
          <a:stretch>
            <a:fillRect/>
          </a:stretch>
        </p:blipFill>
        <p:spPr>
          <a:xfrm>
            <a:off x="5943600" y="3886200"/>
            <a:ext cx="1685925" cy="2162175"/>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143000" y="3676650"/>
            <a:ext cx="1714500" cy="2095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8D45953-A463-486C-8E83-12469C611990}" type="slidenum">
              <a:rPr lang="en-CA" smtClean="0"/>
              <a:pPr/>
              <a:t>7</a:t>
            </a:fld>
            <a:endParaRPr lang="en-CA"/>
          </a:p>
        </p:txBody>
      </p:sp>
      <p:sp>
        <p:nvSpPr>
          <p:cNvPr id="7" name="Footer Placeholder 6"/>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en-US" dirty="0" smtClean="0"/>
              <a:t>Printing and Previewing</a:t>
            </a:r>
          </a:p>
        </p:txBody>
      </p:sp>
      <p:sp>
        <p:nvSpPr>
          <p:cNvPr id="7171" name="Rectangle 3"/>
          <p:cNvSpPr>
            <a:spLocks noGrp="1" noChangeArrowheads="1"/>
          </p:cNvSpPr>
          <p:nvPr>
            <p:ph idx="1"/>
          </p:nvPr>
        </p:nvSpPr>
        <p:spPr/>
        <p:txBody>
          <a:bodyPr/>
          <a:lstStyle/>
          <a:p>
            <a:pPr eaLnBrk="1" hangingPunct="1"/>
            <a:r>
              <a:rPr lang="en-US" sz="2200" dirty="0" smtClean="0"/>
              <a:t>Print also displays a print preview of workbook</a:t>
            </a:r>
          </a:p>
          <a:p>
            <a:pPr lvl="1" eaLnBrk="1" hangingPunct="1"/>
            <a:r>
              <a:rPr lang="en-US" sz="1800" dirty="0" smtClean="0"/>
              <a:t>Page setup settings</a:t>
            </a:r>
          </a:p>
          <a:p>
            <a:pPr lvl="1" eaLnBrk="1" hangingPunct="1"/>
            <a:r>
              <a:rPr lang="en-US" sz="1800" dirty="0" smtClean="0"/>
              <a:t>Magnifier</a:t>
            </a:r>
          </a:p>
          <a:p>
            <a:pPr lvl="1" eaLnBrk="1" hangingPunct="1"/>
            <a:r>
              <a:rPr lang="en-US" sz="1800" dirty="0" smtClean="0"/>
              <a:t>Margin markers</a:t>
            </a:r>
          </a:p>
        </p:txBody>
      </p:sp>
      <p:pic>
        <p:nvPicPr>
          <p:cNvPr id="4" name="Picture 3" descr="SC-302.jpg"/>
          <p:cNvPicPr/>
          <p:nvPr/>
        </p:nvPicPr>
        <p:blipFill>
          <a:blip r:embed="rId3" cstate="print"/>
          <a:stretch>
            <a:fillRect/>
          </a:stretch>
        </p:blipFill>
        <p:spPr>
          <a:xfrm>
            <a:off x="3429000" y="2686962"/>
            <a:ext cx="5257800" cy="3430175"/>
          </a:xfrm>
          <a:prstGeom prst="rect">
            <a:avLst/>
          </a:prstGeom>
        </p:spPr>
      </p:pic>
      <p:sp>
        <p:nvSpPr>
          <p:cNvPr id="5" name="Slide Number Placeholder 4"/>
          <p:cNvSpPr>
            <a:spLocks noGrp="1"/>
          </p:cNvSpPr>
          <p:nvPr>
            <p:ph type="sldNum" sz="quarter" idx="12"/>
          </p:nvPr>
        </p:nvSpPr>
        <p:spPr/>
        <p:txBody>
          <a:bodyPr/>
          <a:lstStyle/>
          <a:p>
            <a:fld id="{98D45953-A463-486C-8E83-12469C611990}" type="slidenum">
              <a:rPr lang="en-CA" smtClean="0"/>
              <a:pPr/>
              <a:t>8</a:t>
            </a:fld>
            <a:endParaRPr lang="en-CA"/>
          </a:p>
        </p:txBody>
      </p:sp>
      <p:sp>
        <p:nvSpPr>
          <p:cNvPr id="6" name="Footer Placeholder 5"/>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en-US" dirty="0" smtClean="0"/>
              <a:t>Workbook Views</a:t>
            </a:r>
          </a:p>
        </p:txBody>
      </p:sp>
      <p:sp>
        <p:nvSpPr>
          <p:cNvPr id="7171" name="Rectangle 3"/>
          <p:cNvSpPr>
            <a:spLocks noGrp="1" noChangeArrowheads="1"/>
          </p:cNvSpPr>
          <p:nvPr>
            <p:ph sz="half" idx="1"/>
          </p:nvPr>
        </p:nvSpPr>
        <p:spPr/>
        <p:txBody>
          <a:bodyPr>
            <a:normAutofit/>
          </a:bodyPr>
          <a:lstStyle/>
          <a:p>
            <a:pPr eaLnBrk="1" hangingPunct="1"/>
            <a:r>
              <a:rPr lang="en-US" sz="2200" dirty="0" smtClean="0"/>
              <a:t>Normal view (default)</a:t>
            </a:r>
          </a:p>
          <a:p>
            <a:pPr lvl="1"/>
            <a:r>
              <a:rPr lang="en-US" sz="1800" dirty="0" smtClean="0"/>
              <a:t>Cell data only</a:t>
            </a:r>
          </a:p>
          <a:p>
            <a:pPr eaLnBrk="1" hangingPunct="1"/>
            <a:endParaRPr lang="en-US" sz="2400" dirty="0" smtClean="0"/>
          </a:p>
          <a:p>
            <a:pPr eaLnBrk="1" hangingPunct="1"/>
            <a:endParaRPr lang="en-US" sz="2400" dirty="0" smtClean="0"/>
          </a:p>
          <a:p>
            <a:pPr eaLnBrk="1" hangingPunct="1"/>
            <a:endParaRPr lang="en-US" sz="2400" dirty="0" smtClean="0"/>
          </a:p>
          <a:p>
            <a:pPr eaLnBrk="1" hangingPunct="1"/>
            <a:r>
              <a:rPr lang="en-US" sz="2200" dirty="0" smtClean="0"/>
              <a:t>Page Layout view</a:t>
            </a:r>
          </a:p>
          <a:p>
            <a:pPr lvl="1"/>
            <a:r>
              <a:rPr lang="en-US" sz="1800" dirty="0" smtClean="0"/>
              <a:t>Cell data</a:t>
            </a:r>
          </a:p>
          <a:p>
            <a:pPr lvl="1"/>
            <a:r>
              <a:rPr lang="en-US" sz="1800" dirty="0" smtClean="0"/>
              <a:t>Page headers and footers are displayed and can be changed</a:t>
            </a:r>
          </a:p>
          <a:p>
            <a:pPr lvl="1"/>
            <a:r>
              <a:rPr lang="en-US" sz="1800" dirty="0" smtClean="0"/>
              <a:t>Ruler to show margins</a:t>
            </a:r>
          </a:p>
        </p:txBody>
      </p:sp>
      <p:pic>
        <p:nvPicPr>
          <p:cNvPr id="5" name="Picture 4" descr="SC-304.jpg"/>
          <p:cNvPicPr/>
          <p:nvPr/>
        </p:nvPicPr>
        <p:blipFill>
          <a:blip r:embed="rId3" cstate="print"/>
          <a:stretch>
            <a:fillRect/>
          </a:stretch>
        </p:blipFill>
        <p:spPr>
          <a:xfrm>
            <a:off x="4419600" y="1676400"/>
            <a:ext cx="4267200" cy="2200085"/>
          </a:xfrm>
          <a:prstGeom prst="rect">
            <a:avLst/>
          </a:prstGeom>
        </p:spPr>
      </p:pic>
      <p:pic>
        <p:nvPicPr>
          <p:cNvPr id="6" name="Picture 5" descr="SC-305.jpg"/>
          <p:cNvPicPr/>
          <p:nvPr/>
        </p:nvPicPr>
        <p:blipFill>
          <a:blip r:embed="rId4" cstate="print"/>
          <a:stretch>
            <a:fillRect/>
          </a:stretch>
        </p:blipFill>
        <p:spPr>
          <a:xfrm>
            <a:off x="4419600" y="4114800"/>
            <a:ext cx="4267200" cy="2204517"/>
          </a:xfrm>
          <a:prstGeom prst="rect">
            <a:avLst/>
          </a:prstGeom>
        </p:spPr>
      </p:pic>
      <p:sp>
        <p:nvSpPr>
          <p:cNvPr id="7" name="Slide Number Placeholder 6"/>
          <p:cNvSpPr>
            <a:spLocks noGrp="1"/>
          </p:cNvSpPr>
          <p:nvPr>
            <p:ph type="sldNum" sz="quarter" idx="12"/>
          </p:nvPr>
        </p:nvSpPr>
        <p:spPr/>
        <p:txBody>
          <a:bodyPr/>
          <a:lstStyle/>
          <a:p>
            <a:fld id="{98D45953-A463-486C-8E83-12469C611990}" type="slidenum">
              <a:rPr lang="en-CA" smtClean="0"/>
              <a:pPr/>
              <a:t>9</a:t>
            </a:fld>
            <a:endParaRPr lang="en-CA"/>
          </a:p>
        </p:txBody>
      </p:sp>
      <p:sp>
        <p:nvSpPr>
          <p:cNvPr id="8" name="Footer Placeholder 7"/>
          <p:cNvSpPr>
            <a:spLocks noGrp="1"/>
          </p:cNvSpPr>
          <p:nvPr>
            <p:ph type="ftr" sz="quarter" idx="11"/>
          </p:nvPr>
        </p:nvSpPr>
        <p:spPr/>
        <p:txBody>
          <a:bodyPr/>
          <a:lstStyle/>
          <a:p>
            <a:r>
              <a:rPr lang="en-CA" smtClean="0"/>
              <a:t>© CCI Learning Solutions Inc. </a:t>
            </a:r>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S-2010_CC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solidFill>
              <a:srgbClr val="71717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3243 Excel 2010 Lesson 1 R2</Template>
  <TotalTime>3405</TotalTime>
  <Words>2785</Words>
  <Application>Microsoft Office PowerPoint</Application>
  <PresentationFormat>On-screen Show (4:3)</PresentationFormat>
  <Paragraphs>369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MOS-2010_CCI</vt:lpstr>
      <vt:lpstr>Microsoft® Office Excel 2010</vt:lpstr>
      <vt:lpstr>Lesson Objectives</vt:lpstr>
      <vt:lpstr>Changing Worksheet Views</vt:lpstr>
      <vt:lpstr>Creating and Arranging Worksheet Windows</vt:lpstr>
      <vt:lpstr>Splitting Panes</vt:lpstr>
      <vt:lpstr>Freezing Panes</vt:lpstr>
      <vt:lpstr>Changing the Zoom</vt:lpstr>
      <vt:lpstr>Printing and Previewing</vt:lpstr>
      <vt:lpstr>Workbook Views</vt:lpstr>
      <vt:lpstr>Workbook Views</vt:lpstr>
      <vt:lpstr>Customizing the Page Layout</vt:lpstr>
      <vt:lpstr>Setting Page Breaks</vt:lpstr>
      <vt:lpstr>Setting Page Breaks</vt:lpstr>
      <vt:lpstr>Page Formatting</vt:lpstr>
      <vt:lpstr>Page Formatting</vt:lpstr>
      <vt:lpstr>Adding a Header or Footer</vt:lpstr>
      <vt:lpstr>Adding a Header or Footer</vt:lpstr>
      <vt:lpstr>Printing Titles or Range of Cells</vt:lpstr>
      <vt:lpstr>Printing Selected Worksheets</vt:lpstr>
      <vt:lpstr>Changing Excel Default Settings</vt:lpstr>
      <vt:lpstr>Changing Excel Options</vt:lpstr>
      <vt:lpstr>Changing Excel Options</vt:lpstr>
      <vt:lpstr>Summary of Lesson 5</vt:lpstr>
      <vt:lpstr>Review Questions</vt:lpstr>
      <vt:lpstr>Review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Excel 2010</dc:title>
  <dc:creator>Kenny</dc:creator>
  <cp:lastModifiedBy>Kelly Hegedus</cp:lastModifiedBy>
  <cp:revision>428</cp:revision>
  <dcterms:created xsi:type="dcterms:W3CDTF">2010-06-07T00:26:03Z</dcterms:created>
  <dcterms:modified xsi:type="dcterms:W3CDTF">2010-09-21T21:38:51Z</dcterms:modified>
</cp:coreProperties>
</file>